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8" r:id="rId11"/>
    <p:sldId id="265" r:id="rId12"/>
    <p:sldId id="266" r:id="rId13"/>
    <p:sldId id="267" r:id="rId14"/>
    <p:sldId id="269" r:id="rId15"/>
    <p:sldId id="270" r:id="rId16"/>
    <p:sldId id="271" r:id="rId17"/>
  </p:sldIdLst>
  <p:sldSz cx="12192000" cy="6858000"/>
  <p:notesSz cx="6858000" cy="9144000"/>
  <p:custDataLst>
    <p:tags r:id="rId20"/>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1" d="100"/>
          <a:sy n="101" d="100"/>
        </p:scale>
        <p:origin x="91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E7881D3-417E-062C-2520-3027BEC929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83A2FA6-329F-4A35-843F-7C8C531347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AD8A31-1874-433C-B550-5953F382E8C5}" type="datetimeFigureOut">
              <a:rPr lang="fr-FR" smtClean="0"/>
              <a:t>10/07/2025</a:t>
            </a:fld>
            <a:endParaRPr lang="fr-FR"/>
          </a:p>
        </p:txBody>
      </p:sp>
      <p:sp>
        <p:nvSpPr>
          <p:cNvPr id="4" name="Espace réservé du pied de page 3">
            <a:extLst>
              <a:ext uri="{FF2B5EF4-FFF2-40B4-BE49-F238E27FC236}">
                <a16:creationId xmlns:a16="http://schemas.microsoft.com/office/drawing/2014/main" id="{BCFE7B4F-0F77-B26B-A858-C102C33DB4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408AC93-AE8C-B633-9CF5-AD8A7AA6BD3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04BC0A-5573-4696-B5BF-21DCC4B856D6}" type="slidenum">
              <a:rPr lang="fr-FR" smtClean="0"/>
              <a:t>‹N°›</a:t>
            </a:fld>
            <a:endParaRPr lang="fr-FR"/>
          </a:p>
        </p:txBody>
      </p:sp>
    </p:spTree>
    <p:extLst>
      <p:ext uri="{BB962C8B-B14F-4D97-AF65-F5344CB8AC3E}">
        <p14:creationId xmlns:p14="http://schemas.microsoft.com/office/powerpoint/2010/main" val="608893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D01A0-FDE7-4DDA-8D96-4651D8C372EB}" type="datetimeFigureOut">
              <a:rPr lang="fr-FR" smtClean="0"/>
              <a:t>10/07/2025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DBEA13-4631-46F0-AA89-C167AE8DC1F1}" type="slidenum">
              <a:rPr lang="fr-FR" smtClean="0"/>
              <a:t>‹N°›</a:t>
            </a:fld>
            <a:endParaRPr lang="fr-FR"/>
          </a:p>
        </p:txBody>
      </p:sp>
    </p:spTree>
    <p:extLst>
      <p:ext uri="{BB962C8B-B14F-4D97-AF65-F5344CB8AC3E}">
        <p14:creationId xmlns:p14="http://schemas.microsoft.com/office/powerpoint/2010/main" val="124125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a:t>
            </a:fld>
            <a:endParaRPr lang="fr-FR"/>
          </a:p>
        </p:txBody>
      </p:sp>
    </p:spTree>
    <p:extLst>
      <p:ext uri="{BB962C8B-B14F-4D97-AF65-F5344CB8AC3E}">
        <p14:creationId xmlns:p14="http://schemas.microsoft.com/office/powerpoint/2010/main" val="1986012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10</a:t>
            </a:fld>
            <a:endParaRPr lang="fr-FR"/>
          </a:p>
        </p:txBody>
      </p:sp>
    </p:spTree>
    <p:extLst>
      <p:ext uri="{BB962C8B-B14F-4D97-AF65-F5344CB8AC3E}">
        <p14:creationId xmlns:p14="http://schemas.microsoft.com/office/powerpoint/2010/main" val="3089945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11</a:t>
            </a:fld>
            <a:endParaRPr lang="fr-FR"/>
          </a:p>
        </p:txBody>
      </p:sp>
    </p:spTree>
    <p:extLst>
      <p:ext uri="{BB962C8B-B14F-4D97-AF65-F5344CB8AC3E}">
        <p14:creationId xmlns:p14="http://schemas.microsoft.com/office/powerpoint/2010/main" val="2732315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12</a:t>
            </a:fld>
            <a:endParaRPr lang="fr-FR"/>
          </a:p>
        </p:txBody>
      </p:sp>
    </p:spTree>
    <p:extLst>
      <p:ext uri="{BB962C8B-B14F-4D97-AF65-F5344CB8AC3E}">
        <p14:creationId xmlns:p14="http://schemas.microsoft.com/office/powerpoint/2010/main" val="3756794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13</a:t>
            </a:fld>
            <a:endParaRPr lang="fr-FR"/>
          </a:p>
        </p:txBody>
      </p:sp>
    </p:spTree>
    <p:extLst>
      <p:ext uri="{BB962C8B-B14F-4D97-AF65-F5344CB8AC3E}">
        <p14:creationId xmlns:p14="http://schemas.microsoft.com/office/powerpoint/2010/main" val="3219248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14</a:t>
            </a:fld>
            <a:endParaRPr lang="fr-FR"/>
          </a:p>
        </p:txBody>
      </p:sp>
    </p:spTree>
    <p:extLst>
      <p:ext uri="{BB962C8B-B14F-4D97-AF65-F5344CB8AC3E}">
        <p14:creationId xmlns:p14="http://schemas.microsoft.com/office/powerpoint/2010/main" val="2251912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15</a:t>
            </a:fld>
            <a:endParaRPr lang="fr-FR"/>
          </a:p>
        </p:txBody>
      </p:sp>
    </p:spTree>
    <p:extLst>
      <p:ext uri="{BB962C8B-B14F-4D97-AF65-F5344CB8AC3E}">
        <p14:creationId xmlns:p14="http://schemas.microsoft.com/office/powerpoint/2010/main" val="4167918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16</a:t>
            </a:fld>
            <a:endParaRPr lang="fr-FR"/>
          </a:p>
        </p:txBody>
      </p:sp>
    </p:spTree>
    <p:extLst>
      <p:ext uri="{BB962C8B-B14F-4D97-AF65-F5344CB8AC3E}">
        <p14:creationId xmlns:p14="http://schemas.microsoft.com/office/powerpoint/2010/main" val="3007955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2</a:t>
            </a:fld>
            <a:endParaRPr lang="fr-FR"/>
          </a:p>
        </p:txBody>
      </p:sp>
    </p:spTree>
    <p:extLst>
      <p:ext uri="{BB962C8B-B14F-4D97-AF65-F5344CB8AC3E}">
        <p14:creationId xmlns:p14="http://schemas.microsoft.com/office/powerpoint/2010/main" val="3829230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3</a:t>
            </a:fld>
            <a:endParaRPr lang="fr-FR"/>
          </a:p>
        </p:txBody>
      </p:sp>
    </p:spTree>
    <p:extLst>
      <p:ext uri="{BB962C8B-B14F-4D97-AF65-F5344CB8AC3E}">
        <p14:creationId xmlns:p14="http://schemas.microsoft.com/office/powerpoint/2010/main" val="4014520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4</a:t>
            </a:fld>
            <a:endParaRPr lang="fr-FR"/>
          </a:p>
        </p:txBody>
      </p:sp>
    </p:spTree>
    <p:extLst>
      <p:ext uri="{BB962C8B-B14F-4D97-AF65-F5344CB8AC3E}">
        <p14:creationId xmlns:p14="http://schemas.microsoft.com/office/powerpoint/2010/main" val="1700126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5</a:t>
            </a:fld>
            <a:endParaRPr lang="fr-FR"/>
          </a:p>
        </p:txBody>
      </p:sp>
    </p:spTree>
    <p:extLst>
      <p:ext uri="{BB962C8B-B14F-4D97-AF65-F5344CB8AC3E}">
        <p14:creationId xmlns:p14="http://schemas.microsoft.com/office/powerpoint/2010/main" val="2543777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6</a:t>
            </a:fld>
            <a:endParaRPr lang="fr-FR"/>
          </a:p>
        </p:txBody>
      </p:sp>
    </p:spTree>
    <p:extLst>
      <p:ext uri="{BB962C8B-B14F-4D97-AF65-F5344CB8AC3E}">
        <p14:creationId xmlns:p14="http://schemas.microsoft.com/office/powerpoint/2010/main" val="2212417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7</a:t>
            </a:fld>
            <a:endParaRPr lang="fr-FR"/>
          </a:p>
        </p:txBody>
      </p:sp>
    </p:spTree>
    <p:extLst>
      <p:ext uri="{BB962C8B-B14F-4D97-AF65-F5344CB8AC3E}">
        <p14:creationId xmlns:p14="http://schemas.microsoft.com/office/powerpoint/2010/main" val="3828167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8</a:t>
            </a:fld>
            <a:endParaRPr lang="fr-FR"/>
          </a:p>
        </p:txBody>
      </p:sp>
    </p:spTree>
    <p:extLst>
      <p:ext uri="{BB962C8B-B14F-4D97-AF65-F5344CB8AC3E}">
        <p14:creationId xmlns:p14="http://schemas.microsoft.com/office/powerpoint/2010/main" val="491967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9</a:t>
            </a:fld>
            <a:endParaRPr lang="fr-FR"/>
          </a:p>
        </p:txBody>
      </p:sp>
    </p:spTree>
    <p:extLst>
      <p:ext uri="{BB962C8B-B14F-4D97-AF65-F5344CB8AC3E}">
        <p14:creationId xmlns:p14="http://schemas.microsoft.com/office/powerpoint/2010/main" val="157388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72ABE-E470-9C94-B9F9-7553A89DD6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BC74534-19DD-FC5D-C97F-C70DACB370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8F315E2-70CE-089F-B364-560A041EBB57}"/>
              </a:ext>
            </a:extLst>
          </p:cNvPr>
          <p:cNvSpPr>
            <a:spLocks noGrp="1"/>
          </p:cNvSpPr>
          <p:nvPr>
            <p:ph type="dt" sz="half" idx="10"/>
          </p:nvPr>
        </p:nvSpPr>
        <p:spPr/>
        <p:txBody>
          <a:bodyPr/>
          <a:lstStyle/>
          <a:p>
            <a:fld id="{45C3E7C7-8CDB-47B6-8AF0-68F82BCBCD7A}" type="datetime1">
              <a:rPr lang="fr-FR" smtClean="0"/>
              <a:t>10/07/2025</a:t>
            </a:fld>
            <a:endParaRPr lang="fr-FR"/>
          </a:p>
        </p:txBody>
      </p:sp>
      <p:sp>
        <p:nvSpPr>
          <p:cNvPr id="5" name="Espace réservé du pied de page 4">
            <a:extLst>
              <a:ext uri="{FF2B5EF4-FFF2-40B4-BE49-F238E27FC236}">
                <a16:creationId xmlns:a16="http://schemas.microsoft.com/office/drawing/2014/main" id="{B81A25E5-23DE-6455-8D45-5B39A020BEF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B19BD9FB-22ED-8C71-51AB-7EF687B43C1E}"/>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25380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B55AA-C162-30EB-8786-A4E66FC07D3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21F5F1D-F93C-BA23-A43C-56BD2FEC0F8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496C0A-4A5B-ED7E-4963-37ED28AB0076}"/>
              </a:ext>
            </a:extLst>
          </p:cNvPr>
          <p:cNvSpPr>
            <a:spLocks noGrp="1"/>
          </p:cNvSpPr>
          <p:nvPr>
            <p:ph type="dt" sz="half" idx="10"/>
          </p:nvPr>
        </p:nvSpPr>
        <p:spPr/>
        <p:txBody>
          <a:bodyPr/>
          <a:lstStyle/>
          <a:p>
            <a:fld id="{73F91597-8E66-4311-9429-E3CA9A055309}" type="datetime1">
              <a:rPr lang="fr-FR" smtClean="0"/>
              <a:t>10/07/2025</a:t>
            </a:fld>
            <a:endParaRPr lang="fr-FR"/>
          </a:p>
        </p:txBody>
      </p:sp>
      <p:sp>
        <p:nvSpPr>
          <p:cNvPr id="5" name="Espace réservé du pied de page 4">
            <a:extLst>
              <a:ext uri="{FF2B5EF4-FFF2-40B4-BE49-F238E27FC236}">
                <a16:creationId xmlns:a16="http://schemas.microsoft.com/office/drawing/2014/main" id="{21DCF62B-1648-36C5-4B10-24A29F2BD928}"/>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361E71E7-830B-ADAD-6477-4BB0CE753B29}"/>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60284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42789DD-5604-F448-31D0-064010A4D11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4B1AFD2-D04D-071E-5F8B-325E9F80E9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ABE996C-B5BA-C499-6D9F-83C0A2D0DDEB}"/>
              </a:ext>
            </a:extLst>
          </p:cNvPr>
          <p:cNvSpPr>
            <a:spLocks noGrp="1"/>
          </p:cNvSpPr>
          <p:nvPr>
            <p:ph type="dt" sz="half" idx="10"/>
          </p:nvPr>
        </p:nvSpPr>
        <p:spPr/>
        <p:txBody>
          <a:bodyPr/>
          <a:lstStyle/>
          <a:p>
            <a:fld id="{0A5F9806-A944-441D-AF39-41097264B507}" type="datetime1">
              <a:rPr lang="fr-FR" smtClean="0"/>
              <a:t>10/07/2025</a:t>
            </a:fld>
            <a:endParaRPr lang="fr-FR"/>
          </a:p>
        </p:txBody>
      </p:sp>
      <p:sp>
        <p:nvSpPr>
          <p:cNvPr id="5" name="Espace réservé du pied de page 4">
            <a:extLst>
              <a:ext uri="{FF2B5EF4-FFF2-40B4-BE49-F238E27FC236}">
                <a16:creationId xmlns:a16="http://schemas.microsoft.com/office/drawing/2014/main" id="{BC395AC7-9CFB-6E28-284E-01C7383906B6}"/>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1231EE02-D6F3-A2FF-85DF-BF04C4EF076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0313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240FAA-43BE-3903-6020-68EFD250CE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5358784-EDB9-75C0-B16A-46C3F2218B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5D9D3F-FE02-95AA-F7B9-E761F4AC194A}"/>
              </a:ext>
            </a:extLst>
          </p:cNvPr>
          <p:cNvSpPr>
            <a:spLocks noGrp="1"/>
          </p:cNvSpPr>
          <p:nvPr>
            <p:ph type="dt" sz="half" idx="10"/>
          </p:nvPr>
        </p:nvSpPr>
        <p:spPr/>
        <p:txBody>
          <a:bodyPr/>
          <a:lstStyle/>
          <a:p>
            <a:fld id="{9609ABAF-DEEB-4024-BBBA-6E58EEE85083}" type="datetime1">
              <a:rPr lang="fr-FR" smtClean="0"/>
              <a:t>10/07/2025</a:t>
            </a:fld>
            <a:endParaRPr lang="fr-FR"/>
          </a:p>
        </p:txBody>
      </p:sp>
      <p:sp>
        <p:nvSpPr>
          <p:cNvPr id="5" name="Espace réservé du pied de page 4">
            <a:extLst>
              <a:ext uri="{FF2B5EF4-FFF2-40B4-BE49-F238E27FC236}">
                <a16:creationId xmlns:a16="http://schemas.microsoft.com/office/drawing/2014/main" id="{7D15B408-08AA-0D27-05E5-FBAD9EA6A2FE}"/>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5981120D-AEBE-8BA4-788F-A7075A334980}"/>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05003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F8EFE7-A31F-BCD5-6A4C-6AD4EC27641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210B580-F2A9-68A0-9485-8F8D2E22C3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DF9039B-525C-73B3-A03B-2720E82F05D3}"/>
              </a:ext>
            </a:extLst>
          </p:cNvPr>
          <p:cNvSpPr>
            <a:spLocks noGrp="1"/>
          </p:cNvSpPr>
          <p:nvPr>
            <p:ph type="dt" sz="half" idx="10"/>
          </p:nvPr>
        </p:nvSpPr>
        <p:spPr/>
        <p:txBody>
          <a:bodyPr/>
          <a:lstStyle/>
          <a:p>
            <a:fld id="{DC3C482B-890A-4CEC-95AD-5CAB5D7CC20D}" type="datetime1">
              <a:rPr lang="fr-FR" smtClean="0"/>
              <a:t>10/07/2025</a:t>
            </a:fld>
            <a:endParaRPr lang="fr-FR"/>
          </a:p>
        </p:txBody>
      </p:sp>
      <p:sp>
        <p:nvSpPr>
          <p:cNvPr id="5" name="Espace réservé du pied de page 4">
            <a:extLst>
              <a:ext uri="{FF2B5EF4-FFF2-40B4-BE49-F238E27FC236}">
                <a16:creationId xmlns:a16="http://schemas.microsoft.com/office/drawing/2014/main" id="{4DE6F326-62A1-A8F8-82FB-9D14EEF4E6C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E963910F-0F87-98F5-C8EE-D191C71FB09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09060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086A5-DE6B-4842-813D-EE288CE2F9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263F4D4-0635-0CBE-8C87-77731320F0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680C61D-32EB-33D9-CE79-905C919D883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0368DF-FC31-6EDA-5BA1-F95AC7E44B7C}"/>
              </a:ext>
            </a:extLst>
          </p:cNvPr>
          <p:cNvSpPr>
            <a:spLocks noGrp="1"/>
          </p:cNvSpPr>
          <p:nvPr>
            <p:ph type="dt" sz="half" idx="10"/>
          </p:nvPr>
        </p:nvSpPr>
        <p:spPr/>
        <p:txBody>
          <a:bodyPr/>
          <a:lstStyle/>
          <a:p>
            <a:fld id="{1C3BB31B-154F-4892-A01D-A58651BA35B3}" type="datetime1">
              <a:rPr lang="fr-FR" smtClean="0"/>
              <a:t>10/07/2025</a:t>
            </a:fld>
            <a:endParaRPr lang="fr-FR"/>
          </a:p>
        </p:txBody>
      </p:sp>
      <p:sp>
        <p:nvSpPr>
          <p:cNvPr id="6" name="Espace réservé du pied de page 5">
            <a:extLst>
              <a:ext uri="{FF2B5EF4-FFF2-40B4-BE49-F238E27FC236}">
                <a16:creationId xmlns:a16="http://schemas.microsoft.com/office/drawing/2014/main" id="{A8FADEAD-A4E3-6FDD-59F1-8F9887CE6ABE}"/>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5EE913B7-724E-80C2-1E01-D8806266FCE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61204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243551-E3F6-AA97-73B4-1FF9F5D3825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902513B-D8E6-9C44-3762-2B5DE85415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DC3566-3E9A-24FD-8B46-4E2E531A0D8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4FEFD8-2742-2189-9464-59BB04877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520050D-143B-12A4-6618-008A14C0E6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7339AF0-9AC3-1EAD-7F32-C291C8D7AD8E}"/>
              </a:ext>
            </a:extLst>
          </p:cNvPr>
          <p:cNvSpPr>
            <a:spLocks noGrp="1"/>
          </p:cNvSpPr>
          <p:nvPr>
            <p:ph type="dt" sz="half" idx="10"/>
          </p:nvPr>
        </p:nvSpPr>
        <p:spPr/>
        <p:txBody>
          <a:bodyPr/>
          <a:lstStyle/>
          <a:p>
            <a:fld id="{79C2B8C1-7DAD-4625-B938-85B0503E8869}" type="datetime1">
              <a:rPr lang="fr-FR" smtClean="0"/>
              <a:t>10/07/2025</a:t>
            </a:fld>
            <a:endParaRPr lang="fr-FR"/>
          </a:p>
        </p:txBody>
      </p:sp>
      <p:sp>
        <p:nvSpPr>
          <p:cNvPr id="8" name="Espace réservé du pied de page 7">
            <a:extLst>
              <a:ext uri="{FF2B5EF4-FFF2-40B4-BE49-F238E27FC236}">
                <a16:creationId xmlns:a16="http://schemas.microsoft.com/office/drawing/2014/main" id="{CED2762A-89ED-79FE-50DB-8D260DDA5976}"/>
              </a:ext>
            </a:extLst>
          </p:cNvPr>
          <p:cNvSpPr>
            <a:spLocks noGrp="1"/>
          </p:cNvSpPr>
          <p:nvPr>
            <p:ph type="ftr" sz="quarter" idx="11"/>
          </p:nvPr>
        </p:nvSpPr>
        <p:spPr/>
        <p:txBody>
          <a:bodyPr/>
          <a:lstStyle/>
          <a:p>
            <a:r>
              <a:rPr lang="fr-FR"/>
              <a:t>Prof-TC</a:t>
            </a:r>
          </a:p>
        </p:txBody>
      </p:sp>
      <p:sp>
        <p:nvSpPr>
          <p:cNvPr id="9" name="Espace réservé du numéro de diapositive 8">
            <a:extLst>
              <a:ext uri="{FF2B5EF4-FFF2-40B4-BE49-F238E27FC236}">
                <a16:creationId xmlns:a16="http://schemas.microsoft.com/office/drawing/2014/main" id="{34CC2562-8499-0226-3F9A-1AF17B70BCA3}"/>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81469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391B9-DB16-A4C9-490A-A38389EC09D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28D9A0E-E6EF-57CE-0E07-EC3ABFCD15C0}"/>
              </a:ext>
            </a:extLst>
          </p:cNvPr>
          <p:cNvSpPr>
            <a:spLocks noGrp="1"/>
          </p:cNvSpPr>
          <p:nvPr>
            <p:ph type="dt" sz="half" idx="10"/>
          </p:nvPr>
        </p:nvSpPr>
        <p:spPr/>
        <p:txBody>
          <a:bodyPr/>
          <a:lstStyle/>
          <a:p>
            <a:fld id="{BDC9F27F-88A4-4731-9F2F-977E9F8E745A}" type="datetime1">
              <a:rPr lang="fr-FR" smtClean="0"/>
              <a:t>10/07/2025</a:t>
            </a:fld>
            <a:endParaRPr lang="fr-FR"/>
          </a:p>
        </p:txBody>
      </p:sp>
      <p:sp>
        <p:nvSpPr>
          <p:cNvPr id="4" name="Espace réservé du pied de page 3">
            <a:extLst>
              <a:ext uri="{FF2B5EF4-FFF2-40B4-BE49-F238E27FC236}">
                <a16:creationId xmlns:a16="http://schemas.microsoft.com/office/drawing/2014/main" id="{079096F4-2EA0-5D5B-0B71-EF877AD5925D}"/>
              </a:ext>
            </a:extLst>
          </p:cNvPr>
          <p:cNvSpPr>
            <a:spLocks noGrp="1"/>
          </p:cNvSpPr>
          <p:nvPr>
            <p:ph type="ftr" sz="quarter" idx="11"/>
          </p:nvPr>
        </p:nvSpPr>
        <p:spPr/>
        <p:txBody>
          <a:bodyPr/>
          <a:lstStyle/>
          <a:p>
            <a:r>
              <a:rPr lang="fr-FR"/>
              <a:t>Prof-TC</a:t>
            </a:r>
          </a:p>
        </p:txBody>
      </p:sp>
      <p:sp>
        <p:nvSpPr>
          <p:cNvPr id="5" name="Espace réservé du numéro de diapositive 4">
            <a:extLst>
              <a:ext uri="{FF2B5EF4-FFF2-40B4-BE49-F238E27FC236}">
                <a16:creationId xmlns:a16="http://schemas.microsoft.com/office/drawing/2014/main" id="{A11D3648-7CF3-B592-4AA3-B9BD3F9F984C}"/>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56444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5F34267-7130-8A7F-8D95-BBEA1A435663}"/>
              </a:ext>
            </a:extLst>
          </p:cNvPr>
          <p:cNvSpPr>
            <a:spLocks noGrp="1"/>
          </p:cNvSpPr>
          <p:nvPr>
            <p:ph type="dt" sz="half" idx="10"/>
          </p:nvPr>
        </p:nvSpPr>
        <p:spPr/>
        <p:txBody>
          <a:bodyPr/>
          <a:lstStyle/>
          <a:p>
            <a:fld id="{0A74A163-A1CE-4ACD-968D-64AD5C962EA8}" type="datetime1">
              <a:rPr lang="fr-FR" smtClean="0"/>
              <a:t>10/07/2025</a:t>
            </a:fld>
            <a:endParaRPr lang="fr-FR"/>
          </a:p>
        </p:txBody>
      </p:sp>
      <p:sp>
        <p:nvSpPr>
          <p:cNvPr id="3" name="Espace réservé du pied de page 2">
            <a:extLst>
              <a:ext uri="{FF2B5EF4-FFF2-40B4-BE49-F238E27FC236}">
                <a16:creationId xmlns:a16="http://schemas.microsoft.com/office/drawing/2014/main" id="{D35FC692-3556-1CF1-5D28-CD8F4A0F5947}"/>
              </a:ext>
            </a:extLst>
          </p:cNvPr>
          <p:cNvSpPr>
            <a:spLocks noGrp="1"/>
          </p:cNvSpPr>
          <p:nvPr>
            <p:ph type="ftr" sz="quarter" idx="11"/>
          </p:nvPr>
        </p:nvSpPr>
        <p:spPr/>
        <p:txBody>
          <a:bodyPr/>
          <a:lstStyle/>
          <a:p>
            <a:r>
              <a:rPr lang="fr-FR"/>
              <a:t>Prof-TC</a:t>
            </a:r>
          </a:p>
        </p:txBody>
      </p:sp>
      <p:sp>
        <p:nvSpPr>
          <p:cNvPr id="4" name="Espace réservé du numéro de diapositive 3">
            <a:extLst>
              <a:ext uri="{FF2B5EF4-FFF2-40B4-BE49-F238E27FC236}">
                <a16:creationId xmlns:a16="http://schemas.microsoft.com/office/drawing/2014/main" id="{A9ABD4AF-F079-4F49-4148-2EA91733C76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30393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2B905-A09E-781A-2299-6BDCDC9EE55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3F94CB5-C607-8761-0E34-79EEC547C3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CA34FA9-CF9F-0586-5C73-F009CDD48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6EEF48-77D3-BC67-31DD-A62E4671C259}"/>
              </a:ext>
            </a:extLst>
          </p:cNvPr>
          <p:cNvSpPr>
            <a:spLocks noGrp="1"/>
          </p:cNvSpPr>
          <p:nvPr>
            <p:ph type="dt" sz="half" idx="10"/>
          </p:nvPr>
        </p:nvSpPr>
        <p:spPr/>
        <p:txBody>
          <a:bodyPr/>
          <a:lstStyle/>
          <a:p>
            <a:fld id="{F3813511-ACE1-43CF-9D14-1F45F9B6D5A1}" type="datetime1">
              <a:rPr lang="fr-FR" smtClean="0"/>
              <a:t>10/07/2025</a:t>
            </a:fld>
            <a:endParaRPr lang="fr-FR"/>
          </a:p>
        </p:txBody>
      </p:sp>
      <p:sp>
        <p:nvSpPr>
          <p:cNvPr id="6" name="Espace réservé du pied de page 5">
            <a:extLst>
              <a:ext uri="{FF2B5EF4-FFF2-40B4-BE49-F238E27FC236}">
                <a16:creationId xmlns:a16="http://schemas.microsoft.com/office/drawing/2014/main" id="{F78B7F94-0E26-CC71-3CF9-EDB7E6072859}"/>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84FF3B34-9313-A83C-A266-5DA4082A4C08}"/>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3140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8B58F7-EF31-4023-D772-BADE84D7372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538A7E0-EA4A-D499-FA1F-76D8BF62C6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DA40188-C727-5CF7-2B48-09F3D9C506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AD568E-E019-B6E4-B0ED-8D8246C1B1D4}"/>
              </a:ext>
            </a:extLst>
          </p:cNvPr>
          <p:cNvSpPr>
            <a:spLocks noGrp="1"/>
          </p:cNvSpPr>
          <p:nvPr>
            <p:ph type="dt" sz="half" idx="10"/>
          </p:nvPr>
        </p:nvSpPr>
        <p:spPr/>
        <p:txBody>
          <a:bodyPr/>
          <a:lstStyle/>
          <a:p>
            <a:fld id="{4362D16D-4815-4603-A21A-37F7ADF86A35}" type="datetime1">
              <a:rPr lang="fr-FR" smtClean="0"/>
              <a:t>10/07/2025</a:t>
            </a:fld>
            <a:endParaRPr lang="fr-FR"/>
          </a:p>
        </p:txBody>
      </p:sp>
      <p:sp>
        <p:nvSpPr>
          <p:cNvPr id="6" name="Espace réservé du pied de page 5">
            <a:extLst>
              <a:ext uri="{FF2B5EF4-FFF2-40B4-BE49-F238E27FC236}">
                <a16:creationId xmlns:a16="http://schemas.microsoft.com/office/drawing/2014/main" id="{8F0CB262-F9C8-4281-D327-3529678DD3F4}"/>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F571F80B-FB8E-9D02-1F03-8980C848A9FA}"/>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40213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D8928DC-7F99-2333-C24C-AC6D6C8197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973E1A2-5A7A-7F73-436D-A348A97834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D7A78D-D1E5-A6FC-8D2D-3A499115A2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0C8E0-EBE6-4139-A885-B48C2CC6E427}" type="datetime1">
              <a:rPr lang="fr-FR" smtClean="0"/>
              <a:t>10/07/2025</a:t>
            </a:fld>
            <a:endParaRPr lang="fr-FR"/>
          </a:p>
        </p:txBody>
      </p:sp>
      <p:sp>
        <p:nvSpPr>
          <p:cNvPr id="5" name="Espace réservé du pied de page 4">
            <a:extLst>
              <a:ext uri="{FF2B5EF4-FFF2-40B4-BE49-F238E27FC236}">
                <a16:creationId xmlns:a16="http://schemas.microsoft.com/office/drawing/2014/main" id="{726624AB-EC8D-095B-957C-AA8F9A4562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Prof-TC</a:t>
            </a:r>
          </a:p>
        </p:txBody>
      </p:sp>
      <p:sp>
        <p:nvSpPr>
          <p:cNvPr id="6" name="Espace réservé du numéro de diapositive 5">
            <a:extLst>
              <a:ext uri="{FF2B5EF4-FFF2-40B4-BE49-F238E27FC236}">
                <a16:creationId xmlns:a16="http://schemas.microsoft.com/office/drawing/2014/main" id="{46BD2755-3549-4236-8922-DCDFC7497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85A3E-F755-4605-8D2D-1C7CC6632459}" type="slidenum">
              <a:rPr lang="fr-FR" smtClean="0"/>
              <a:t>‹N°›</a:t>
            </a:fld>
            <a:endParaRPr lang="fr-FR"/>
          </a:p>
        </p:txBody>
      </p:sp>
    </p:spTree>
    <p:extLst>
      <p:ext uri="{BB962C8B-B14F-4D97-AF65-F5344CB8AC3E}">
        <p14:creationId xmlns:p14="http://schemas.microsoft.com/office/powerpoint/2010/main" val="3933111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fr/url?sa=i&amp;rct=j&amp;q=&amp;esrc=s&amp;source=images&amp;cd=&amp;cad=rja&amp;uact=8&amp;ved=2ahUKEwjKk5bpus7jAhXDAWMBHefEDUAQjRx6BAgBEAU&amp;url=http%3A%2F%2Fpccollege.fr%2Fcycle-4%2Fcycle-4-classe-de-3eme%2Fchapitre-ii-ions-et-ph%2F&amp;psig=AOvVaw3m1rjok8dlBIFhc-LJQ8vj&amp;ust=1564088717859068"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fr/url?sa=i&amp;rct=j&amp;q=&amp;esrc=s&amp;source=images&amp;cd=&amp;ved=2ahUKEwjXtOP-us7jAhWDA2MBHdVyBNgQjRx6BAgBEAU&amp;url=http%3A%2F%2Fpccollege.fr%2Fcycle-4%2Fcycle-4-classe-de-3eme%2Fchapitre-ii-ions-et-ph%2F&amp;psig=AOvVaw3m1rjok8dlBIFhc-LJQ8vj&amp;ust=1564088717859068"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13.gif"/><Relationship Id="rId7" Type="http://schemas.openxmlformats.org/officeDocument/2006/relationships/image" Target="../media/image17.emf"/><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 Id="rId9" Type="http://schemas.openxmlformats.org/officeDocument/2006/relationships/image" Target="../media/image19.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fr/url?sa=i&amp;rct=j&amp;q=&amp;esrc=s&amp;source=images&amp;cd=&amp;cad=rja&amp;uact=8&amp;ved=2ahUKEwi1xPSUs9jjAhUlAWMBHZ2pBaYQjRx6BAgBEAU&amp;url=%2Furl%3Fsa%3Di%26rct%3Dj%26q%3D%26esrc%3Ds%26source%3Dimages%26cd%3D%26ved%3D2ahUKEwjXiYKPs9jjAhU-AWMBHc2SBGIQjRx6BAgBEAU%26url%3Dhttps%253A%252F%252Flejournal.cnrs.fr%252Fbillets%252Fpourquoi-il-faut-relire-les-atomes%26psig%3DAOvVaw2t8BLiczuLdG13F5m879x_%26ust%3D1564430278488674&amp;psig=AOvVaw2t8BLiczuLdG13F5m879x_&amp;ust=1564430278488674"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fr/url?sa=i&amp;rct=j&amp;q=&amp;esrc=s&amp;source=images&amp;cd=&amp;ved=2ahUKEwjwkZmJt87jAhVi1-AKHUyQBToQjRx6BAgBEAU&amp;url=https%3A%2F%2Fwww.pcdc.info%2Fpics%2Fd%25C3%25A8s-les-premi%25C3%25A8res-secondes-de&amp;psig=AOvVaw3NmYbFMQ0izzygzLM73YwW&amp;ust=1564087664840658"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fr/url?sa=i&amp;rct=j&amp;q=&amp;esrc=s&amp;source=images&amp;cd=&amp;ved=2ahUKEwjKqKnsts7jAhUQ0uAKHQmxDCQQjRx6BAgBEAU&amp;url=https%3A%2F%2Fslideplayer.fr%2Fslide%2F1303975%2F&amp;psig=AOvVaw3NmYbFMQ0izzygzLM73YwW&amp;ust=1564087664840658"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6" name="ZoneTexte 5">
            <a:extLst>
              <a:ext uri="{FF2B5EF4-FFF2-40B4-BE49-F238E27FC236}">
                <a16:creationId xmlns:a16="http://schemas.microsoft.com/office/drawing/2014/main" id="{8E1EF46F-BFFD-EC1E-3EBA-34FDDB5B9655}"/>
              </a:ext>
            </a:extLst>
          </p:cNvPr>
          <p:cNvSpPr txBox="1"/>
          <p:nvPr/>
        </p:nvSpPr>
        <p:spPr>
          <a:xfrm>
            <a:off x="2354" y="0"/>
            <a:ext cx="12189646" cy="646331"/>
          </a:xfrm>
          <a:prstGeom prst="rect">
            <a:avLst/>
          </a:prstGeom>
          <a:noFill/>
        </p:spPr>
        <p:txBody>
          <a:bodyPr wrap="square">
            <a:spAutoFit/>
          </a:bodyPr>
          <a:lstStyle/>
          <a:p>
            <a:pPr algn="ctr"/>
            <a:r>
              <a:rPr lang="fr-FR" sz="36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LES ELEMENTS CHIMIQUES</a:t>
            </a:r>
            <a:endParaRPr lang="fr-FR" sz="3600" dirty="0"/>
          </a:p>
        </p:txBody>
      </p:sp>
      <p:sp>
        <p:nvSpPr>
          <p:cNvPr id="8" name="ZoneTexte 7">
            <a:extLst>
              <a:ext uri="{FF2B5EF4-FFF2-40B4-BE49-F238E27FC236}">
                <a16:creationId xmlns:a16="http://schemas.microsoft.com/office/drawing/2014/main" id="{0BFCF95A-06F6-4E49-44E0-1CAD8D7C9C3F}"/>
              </a:ext>
            </a:extLst>
          </p:cNvPr>
          <p:cNvSpPr txBox="1"/>
          <p:nvPr/>
        </p:nvSpPr>
        <p:spPr>
          <a:xfrm>
            <a:off x="0" y="2305615"/>
            <a:ext cx="12192000" cy="2246769"/>
          </a:xfrm>
          <a:prstGeom prst="rect">
            <a:avLst/>
          </a:prstGeom>
          <a:noFill/>
        </p:spPr>
        <p:txBody>
          <a:bodyPr wrap="square">
            <a:spAutoFit/>
          </a:bodyPr>
          <a:lstStyle/>
          <a:p>
            <a:pPr algn="ctr"/>
            <a:r>
              <a:rPr lang="fr-FR" sz="2800" b="1"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Physique Chimie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Seconde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www.prof-tc.fr</a:t>
            </a:r>
            <a:endParaRPr lang="fr-FR" sz="2800" dirty="0">
              <a:solidFill>
                <a:srgbClr val="0070C0"/>
              </a:solidFill>
            </a:endParaRPr>
          </a:p>
        </p:txBody>
      </p:sp>
    </p:spTree>
    <p:extLst>
      <p:ext uri="{BB962C8B-B14F-4D97-AF65-F5344CB8AC3E}">
        <p14:creationId xmlns:p14="http://schemas.microsoft.com/office/powerpoint/2010/main" val="2402774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F1CFE0F9-9239-FAA8-48D9-40E74ED9FA36}"/>
              </a:ext>
            </a:extLst>
          </p:cNvPr>
          <p:cNvSpPr txBox="1"/>
          <p:nvPr/>
        </p:nvSpPr>
        <p:spPr>
          <a:xfrm>
            <a:off x="1572" y="0"/>
            <a:ext cx="12190428" cy="531877"/>
          </a:xfrm>
          <a:prstGeom prst="rect">
            <a:avLst/>
          </a:prstGeom>
          <a:noFill/>
        </p:spPr>
        <p:txBody>
          <a:bodyPr wrap="square">
            <a:spAutoFit/>
          </a:bodyPr>
          <a:lstStyle/>
          <a:p>
            <a:pPr algn="ctr">
              <a:lnSpc>
                <a:spcPct val="107000"/>
              </a:lnSpc>
              <a:spcAft>
                <a:spcPts val="800"/>
              </a:spcAft>
            </a:pP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3- Les ions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FB56D03F-4FA2-B2FD-6BE4-B012718C7E52}"/>
              </a:ext>
            </a:extLst>
          </p:cNvPr>
          <p:cNvSpPr txBox="1"/>
          <p:nvPr/>
        </p:nvSpPr>
        <p:spPr>
          <a:xfrm>
            <a:off x="0" y="1485451"/>
            <a:ext cx="12190428" cy="3147978"/>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Lorsqu'un atome perd ou gagne un (ou plusieurs) électron(s), il devient un ion monoatomique.</a:t>
            </a: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Cette </a:t>
            </a:r>
            <a:r>
              <a:rPr lang="fr-FR" sz="2400" dirty="0">
                <a:latin typeface="Comic Sans MS" panose="030F0702030302020204" pitchFamily="66" charset="0"/>
                <a:cs typeface="Arial" panose="020B0604020202020204" pitchFamily="34" charset="0"/>
              </a:rPr>
              <a:t>transformation qui ne concerne que les électrons de l'atome et laisse le noyau inchangé.</a:t>
            </a:r>
          </a:p>
          <a:p>
            <a:pPr algn="just">
              <a:lnSpc>
                <a:spcPct val="107000"/>
              </a:lnSpc>
              <a:spcAft>
                <a:spcPts val="800"/>
              </a:spcAft>
            </a:pPr>
            <a:r>
              <a:rPr lang="fr-FR" sz="2400" dirty="0">
                <a:latin typeface="Comic Sans MS" panose="030F0702030302020204" pitchFamily="66" charset="0"/>
                <a:cs typeface="Arial" panose="020B0604020202020204" pitchFamily="34" charset="0"/>
              </a:rPr>
              <a:t>Un atome et l'ion qui en dérive sont caractérisés par la même valeur de Z.</a:t>
            </a:r>
          </a:p>
          <a:p>
            <a:pPr algn="just">
              <a:lnSpc>
                <a:spcPct val="107000"/>
              </a:lnSpc>
              <a:spcAft>
                <a:spcPts val="800"/>
              </a:spcAft>
            </a:pPr>
            <a:r>
              <a:rPr lang="fr-FR" sz="2400" dirty="0">
                <a:latin typeface="Comic Sans MS" panose="030F0702030302020204" pitchFamily="66" charset="0"/>
                <a:cs typeface="Arial" panose="020B0604020202020204" pitchFamily="34" charset="0"/>
              </a:rPr>
              <a:t>On indique en haut et à droite du symbole de l'élément le nombre de charges élémentaires gagnées ou perdues.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0557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0D7CFAA6-4243-BFC6-73EE-23E8E0DD9EA6}"/>
              </a:ext>
            </a:extLst>
          </p:cNvPr>
          <p:cNvSpPr txBox="1"/>
          <p:nvPr/>
        </p:nvSpPr>
        <p:spPr>
          <a:xfrm>
            <a:off x="1572" y="3516444"/>
            <a:ext cx="12190428" cy="830997"/>
          </a:xfrm>
          <a:prstGeom prst="rect">
            <a:avLst/>
          </a:prstGeom>
          <a:noFill/>
        </p:spPr>
        <p:txBody>
          <a:bodyPr wrap="square">
            <a:spAutoFit/>
          </a:bodyPr>
          <a:lstStyle/>
          <a:p>
            <a:pPr algn="just"/>
            <a:r>
              <a:rPr lang="fr-FR" sz="2400" dirty="0">
                <a:effectLst/>
                <a:latin typeface="Comic Sans MS" panose="030F0702030302020204" pitchFamily="66" charset="0"/>
                <a:ea typeface="Calibri" panose="020F0502020204030204" pitchFamily="34" charset="0"/>
                <a:cs typeface="Arial" panose="020B0604020202020204" pitchFamily="34" charset="0"/>
              </a:rPr>
              <a:t>Un atome, électriquement neutre, qui perd des électrons, charges élémentaires négatives, devient un ion positif ou cation.</a:t>
            </a:r>
            <a:endParaRPr lang="fr-FR" sz="2400" dirty="0"/>
          </a:p>
        </p:txBody>
      </p:sp>
      <p:pic>
        <p:nvPicPr>
          <p:cNvPr id="5" name="Image 4">
            <a:extLst>
              <a:ext uri="{FF2B5EF4-FFF2-40B4-BE49-F238E27FC236}">
                <a16:creationId xmlns:a16="http://schemas.microsoft.com/office/drawing/2014/main" id="{9F3DACF0-CC54-9889-A0DF-182E799A043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423"/>
          <a:stretch/>
        </p:blipFill>
        <p:spPr bwMode="auto">
          <a:xfrm>
            <a:off x="1007430" y="4379669"/>
            <a:ext cx="6121087" cy="2005388"/>
          </a:xfrm>
          <a:prstGeom prst="rect">
            <a:avLst/>
          </a:prstGeom>
          <a:noFill/>
          <a:ln>
            <a:noFill/>
          </a:ln>
          <a:extLst>
            <a:ext uri="{53640926-AAD7-44D8-BBD7-CCE9431645EC}">
              <a14:shadowObscured xmlns:a14="http://schemas.microsoft.com/office/drawing/2010/main"/>
            </a:ext>
          </a:extLst>
        </p:spPr>
      </p:pic>
      <p:sp>
        <p:nvSpPr>
          <p:cNvPr id="6" name="ZoneTexte 5">
            <a:extLst>
              <a:ext uri="{FF2B5EF4-FFF2-40B4-BE49-F238E27FC236}">
                <a16:creationId xmlns:a16="http://schemas.microsoft.com/office/drawing/2014/main" id="{14CFF15C-7C41-23C5-F054-59B0431C6111}"/>
              </a:ext>
            </a:extLst>
          </p:cNvPr>
          <p:cNvSpPr txBox="1"/>
          <p:nvPr/>
        </p:nvSpPr>
        <p:spPr>
          <a:xfrm>
            <a:off x="0" y="351566"/>
            <a:ext cx="12190427" cy="830997"/>
          </a:xfrm>
          <a:prstGeom prst="rect">
            <a:avLst/>
          </a:prstGeom>
          <a:noFill/>
        </p:spPr>
        <p:txBody>
          <a:bodyPr wrap="square">
            <a:spAutoFit/>
          </a:bodyPr>
          <a:lstStyle/>
          <a:p>
            <a:pPr algn="just"/>
            <a:r>
              <a:rPr lang="fr-FR" sz="2400" dirty="0">
                <a:effectLst/>
                <a:latin typeface="Comic Sans MS" panose="030F0702030302020204" pitchFamily="66" charset="0"/>
                <a:ea typeface="Calibri" panose="020F0502020204030204" pitchFamily="34" charset="0"/>
                <a:cs typeface="Arial" panose="020B0604020202020204" pitchFamily="34" charset="0"/>
              </a:rPr>
              <a:t>Un atome, électriquement neutre, qui gagne des électrons, devient un ion négatif ou anion.</a:t>
            </a:r>
            <a:endParaRPr lang="fr-FR" sz="2400" dirty="0"/>
          </a:p>
        </p:txBody>
      </p:sp>
      <p:pic>
        <p:nvPicPr>
          <p:cNvPr id="7" name="Image 6">
            <a:extLst>
              <a:ext uri="{FF2B5EF4-FFF2-40B4-BE49-F238E27FC236}">
                <a16:creationId xmlns:a16="http://schemas.microsoft.com/office/drawing/2014/main" id="{6C59FAF2-DB61-B9F3-1F17-71392ABDFB5F}"/>
              </a:ext>
            </a:extLst>
          </p:cNvPr>
          <p:cNvPicPr>
            <a:picLocks noChangeAspect="1"/>
          </p:cNvPicPr>
          <p:nvPr/>
        </p:nvPicPr>
        <p:blipFill rotWithShape="1">
          <a:blip r:embed="rId4">
            <a:extLst>
              <a:ext uri="{28A0092B-C50C-407E-A947-70E740481C1C}">
                <a14:useLocalDpi xmlns:a14="http://schemas.microsoft.com/office/drawing/2010/main" val="0"/>
              </a:ext>
            </a:extLst>
          </a:blip>
          <a:srcRect r="5622"/>
          <a:stretch/>
        </p:blipFill>
        <p:spPr bwMode="auto">
          <a:xfrm>
            <a:off x="1007431" y="1257685"/>
            <a:ext cx="6121087" cy="1967904"/>
          </a:xfrm>
          <a:prstGeom prst="rect">
            <a:avLst/>
          </a:prstGeom>
          <a:noFill/>
          <a:ln>
            <a:noFill/>
          </a:ln>
          <a:extLst>
            <a:ext uri="{53640926-AAD7-44D8-BBD7-CCE9431645EC}">
              <a14:shadowObscured xmlns:a14="http://schemas.microsoft.com/office/drawing/2010/main"/>
            </a:ext>
          </a:extLst>
        </p:spPr>
      </p:pic>
      <p:pic>
        <p:nvPicPr>
          <p:cNvPr id="8" name="Image 7">
            <a:extLst>
              <a:ext uri="{FF2B5EF4-FFF2-40B4-BE49-F238E27FC236}">
                <a16:creationId xmlns:a16="http://schemas.microsoft.com/office/drawing/2014/main" id="{085FCDC6-BB6F-7472-EADB-635A45759933}"/>
              </a:ext>
            </a:extLst>
          </p:cNvPr>
          <p:cNvPicPr>
            <a:picLocks noChangeAspect="1"/>
          </p:cNvPicPr>
          <p:nvPr/>
        </p:nvPicPr>
        <p:blipFill rotWithShape="1">
          <a:blip r:embed="rId5"/>
          <a:srcRect l="48315" t="2838" r="48211" b="43931"/>
          <a:stretch/>
        </p:blipFill>
        <p:spPr>
          <a:xfrm>
            <a:off x="8868265" y="1264065"/>
            <a:ext cx="2736131" cy="1961524"/>
          </a:xfrm>
          <a:prstGeom prst="rect">
            <a:avLst/>
          </a:prstGeom>
        </p:spPr>
      </p:pic>
      <p:sp>
        <p:nvSpPr>
          <p:cNvPr id="10" name="ZoneTexte 9">
            <a:extLst>
              <a:ext uri="{FF2B5EF4-FFF2-40B4-BE49-F238E27FC236}">
                <a16:creationId xmlns:a16="http://schemas.microsoft.com/office/drawing/2014/main" id="{51D8D08D-C8CD-4A2C-8FA4-D1BDCA3794A6}"/>
              </a:ext>
            </a:extLst>
          </p:cNvPr>
          <p:cNvSpPr txBox="1"/>
          <p:nvPr/>
        </p:nvSpPr>
        <p:spPr>
          <a:xfrm>
            <a:off x="3000081" y="3246690"/>
            <a:ext cx="6188696" cy="369332"/>
          </a:xfrm>
          <a:prstGeom prst="rect">
            <a:avLst/>
          </a:prstGeom>
          <a:noFill/>
        </p:spPr>
        <p:txBody>
          <a:bodyPr wrap="square">
            <a:spAutoFit/>
          </a:bodyPr>
          <a:lstStyle/>
          <a:p>
            <a:endParaRPr lang="fr-FR" dirty="0"/>
          </a:p>
        </p:txBody>
      </p:sp>
      <p:pic>
        <p:nvPicPr>
          <p:cNvPr id="12" name="Image 11">
            <a:extLst>
              <a:ext uri="{FF2B5EF4-FFF2-40B4-BE49-F238E27FC236}">
                <a16:creationId xmlns:a16="http://schemas.microsoft.com/office/drawing/2014/main" id="{0A8657D3-EB95-F4F1-A602-C22B07B82846}"/>
              </a:ext>
            </a:extLst>
          </p:cNvPr>
          <p:cNvPicPr>
            <a:picLocks noChangeAspect="1"/>
          </p:cNvPicPr>
          <p:nvPr/>
        </p:nvPicPr>
        <p:blipFill rotWithShape="1">
          <a:blip r:embed="rId6"/>
          <a:srcRect l="48138" t="4229" r="48138" b="39694"/>
          <a:stretch/>
        </p:blipFill>
        <p:spPr>
          <a:xfrm>
            <a:off x="8927793" y="4379669"/>
            <a:ext cx="2846286" cy="2005388"/>
          </a:xfrm>
          <a:prstGeom prst="rect">
            <a:avLst/>
          </a:prstGeom>
        </p:spPr>
      </p:pic>
      <p:sp>
        <p:nvSpPr>
          <p:cNvPr id="9" name="Rectangle 8">
            <a:extLst>
              <a:ext uri="{FF2B5EF4-FFF2-40B4-BE49-F238E27FC236}">
                <a16:creationId xmlns:a16="http://schemas.microsoft.com/office/drawing/2014/main" id="{6B8AFB7D-BC13-50D9-C26A-2C837872C911}"/>
              </a:ext>
            </a:extLst>
          </p:cNvPr>
          <p:cNvSpPr/>
          <p:nvPr/>
        </p:nvSpPr>
        <p:spPr>
          <a:xfrm>
            <a:off x="1799617" y="2866363"/>
            <a:ext cx="836579" cy="33977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2EFD7A88-046E-F577-FF12-BDB4761F1BD5}"/>
              </a:ext>
            </a:extLst>
          </p:cNvPr>
          <p:cNvSpPr txBox="1"/>
          <p:nvPr/>
        </p:nvSpPr>
        <p:spPr>
          <a:xfrm>
            <a:off x="1466787" y="2768562"/>
            <a:ext cx="1296154" cy="430887"/>
          </a:xfrm>
          <a:prstGeom prst="rect">
            <a:avLst/>
          </a:prstGeom>
          <a:noFill/>
        </p:spPr>
        <p:txBody>
          <a:bodyPr wrap="square" lIns="0" tIns="0" rIns="0" bIns="0" rtlCol="0" anchor="ctr" anchorCtr="0">
            <a:spAutoFit/>
          </a:bodyPr>
          <a:lstStyle/>
          <a:p>
            <a:pPr algn="ctr"/>
            <a:r>
              <a:rPr lang="fr-FR" sz="2800" dirty="0"/>
              <a:t>atome</a:t>
            </a:r>
          </a:p>
        </p:txBody>
      </p:sp>
      <p:sp>
        <p:nvSpPr>
          <p:cNvPr id="13" name="Rectangle 12">
            <a:extLst>
              <a:ext uri="{FF2B5EF4-FFF2-40B4-BE49-F238E27FC236}">
                <a16:creationId xmlns:a16="http://schemas.microsoft.com/office/drawing/2014/main" id="{B0016E83-A4FD-8EF5-A6E2-8CC841634AF6}"/>
              </a:ext>
            </a:extLst>
          </p:cNvPr>
          <p:cNvSpPr/>
          <p:nvPr/>
        </p:nvSpPr>
        <p:spPr>
          <a:xfrm>
            <a:off x="1980032" y="6035559"/>
            <a:ext cx="836579" cy="33977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2891C7CC-0E3F-42F9-9D21-9F6CD2459BF2}"/>
              </a:ext>
            </a:extLst>
          </p:cNvPr>
          <p:cNvSpPr txBox="1"/>
          <p:nvPr/>
        </p:nvSpPr>
        <p:spPr>
          <a:xfrm>
            <a:off x="1665015" y="5916646"/>
            <a:ext cx="1296154" cy="430887"/>
          </a:xfrm>
          <a:prstGeom prst="rect">
            <a:avLst/>
          </a:prstGeom>
          <a:noFill/>
        </p:spPr>
        <p:txBody>
          <a:bodyPr wrap="square" lIns="0" tIns="0" rIns="0" bIns="0" rtlCol="0" anchor="ctr" anchorCtr="0">
            <a:spAutoFit/>
          </a:bodyPr>
          <a:lstStyle/>
          <a:p>
            <a:pPr algn="ctr"/>
            <a:r>
              <a:rPr lang="fr-FR" sz="2800" dirty="0"/>
              <a:t>atome</a:t>
            </a:r>
          </a:p>
        </p:txBody>
      </p:sp>
    </p:spTree>
    <p:extLst>
      <p:ext uri="{BB962C8B-B14F-4D97-AF65-F5344CB8AC3E}">
        <p14:creationId xmlns:p14="http://schemas.microsoft.com/office/powerpoint/2010/main" val="494841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Résultat de recherche d'images pour &quot;chlore ion formation&quot;">
            <a:hlinkClick r:id="rId3" tgtFrame="&quot;_blank&quot;"/>
            <a:extLst>
              <a:ext uri="{FF2B5EF4-FFF2-40B4-BE49-F238E27FC236}">
                <a16:creationId xmlns:a16="http://schemas.microsoft.com/office/drawing/2014/main" id="{0DDF5B0B-6438-15ED-7C2F-052217DA255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18849"/>
            <a:ext cx="12190286" cy="5995447"/>
          </a:xfrm>
          <a:prstGeom prst="rect">
            <a:avLst/>
          </a:prstGeom>
          <a:noFill/>
          <a:ln>
            <a:noFill/>
          </a:ln>
        </p:spPr>
      </p:pic>
    </p:spTree>
    <p:extLst>
      <p:ext uri="{BB962C8B-B14F-4D97-AF65-F5344CB8AC3E}">
        <p14:creationId xmlns:p14="http://schemas.microsoft.com/office/powerpoint/2010/main" val="3883091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Résultat de recherche d'images pour &quot;chlore ion formation&quot;">
            <a:hlinkClick r:id="rId3" tgtFrame="&quot;_blank&quot;"/>
            <a:extLst>
              <a:ext uri="{FF2B5EF4-FFF2-40B4-BE49-F238E27FC236}">
                <a16:creationId xmlns:a16="http://schemas.microsoft.com/office/drawing/2014/main" id="{0DF60E0B-820A-C3BD-3282-D821C5F5742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28" y="-1746"/>
            <a:ext cx="12207859" cy="5459865"/>
          </a:xfrm>
          <a:prstGeom prst="rect">
            <a:avLst/>
          </a:prstGeom>
          <a:noFill/>
          <a:ln>
            <a:noFill/>
          </a:ln>
        </p:spPr>
      </p:pic>
    </p:spTree>
    <p:extLst>
      <p:ext uri="{BB962C8B-B14F-4D97-AF65-F5344CB8AC3E}">
        <p14:creationId xmlns:p14="http://schemas.microsoft.com/office/powerpoint/2010/main" val="3296921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a:extLst>
              <a:ext uri="{FF2B5EF4-FFF2-40B4-BE49-F238E27FC236}">
                <a16:creationId xmlns:a16="http://schemas.microsoft.com/office/drawing/2014/main" id="{858A3104-E0F5-5A60-6D18-EC2974C344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
            <a:ext cx="12192000" cy="6528076"/>
          </a:xfrm>
          <a:prstGeom prst="rect">
            <a:avLst/>
          </a:prstGeom>
        </p:spPr>
      </p:pic>
    </p:spTree>
    <p:extLst>
      <p:ext uri="{BB962C8B-B14F-4D97-AF65-F5344CB8AC3E}">
        <p14:creationId xmlns:p14="http://schemas.microsoft.com/office/powerpoint/2010/main" val="941178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3B7E4455-A4DA-8709-193D-438A16520C69}"/>
              </a:ext>
            </a:extLst>
          </p:cNvPr>
          <p:cNvSpPr txBox="1"/>
          <p:nvPr/>
        </p:nvSpPr>
        <p:spPr>
          <a:xfrm>
            <a:off x="0" y="0"/>
            <a:ext cx="12192000" cy="531877"/>
          </a:xfrm>
          <a:prstGeom prst="rect">
            <a:avLst/>
          </a:prstGeom>
          <a:noFill/>
        </p:spPr>
        <p:txBody>
          <a:bodyPr wrap="square">
            <a:spAutoFit/>
          </a:bodyPr>
          <a:lstStyle/>
          <a:p>
            <a:pPr algn="ctr">
              <a:lnSpc>
                <a:spcPct val="107000"/>
              </a:lnSpc>
              <a:spcAft>
                <a:spcPts val="800"/>
              </a:spcAft>
            </a:pP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4- Les isotopes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76B9C187-98FC-174B-BDF2-A0A3CB53E2DA}"/>
              </a:ext>
            </a:extLst>
          </p:cNvPr>
          <p:cNvSpPr txBox="1"/>
          <p:nvPr/>
        </p:nvSpPr>
        <p:spPr>
          <a:xfrm>
            <a:off x="0" y="531877"/>
            <a:ext cx="12192000" cy="1757276"/>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On appelle atomes isotopes les ensembles d'atomes caractérisés par le même numéro atomique Z et des nombres de nucléons A différents.</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Ce sont donc des ensembles d'atomes qui ne diffèrent que par le nombre de leurs neutrons.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descr="Afficher l'image d'origine">
            <a:extLst>
              <a:ext uri="{FF2B5EF4-FFF2-40B4-BE49-F238E27FC236}">
                <a16:creationId xmlns:a16="http://schemas.microsoft.com/office/drawing/2014/main" id="{8427E2FF-C9C7-0BA1-484E-72763A2054B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99730" y="1948307"/>
            <a:ext cx="8392540" cy="4639278"/>
          </a:xfrm>
          <a:prstGeom prst="rect">
            <a:avLst/>
          </a:prstGeom>
          <a:noFill/>
          <a:ln>
            <a:noFill/>
          </a:ln>
        </p:spPr>
      </p:pic>
      <p:pic>
        <p:nvPicPr>
          <p:cNvPr id="11" name="Image 10">
            <a:extLst>
              <a:ext uri="{FF2B5EF4-FFF2-40B4-BE49-F238E27FC236}">
                <a16:creationId xmlns:a16="http://schemas.microsoft.com/office/drawing/2014/main" id="{91F1880C-E4C0-96D4-A125-FE61BC58DFE2}"/>
              </a:ext>
            </a:extLst>
          </p:cNvPr>
          <p:cNvPicPr>
            <a:picLocks noChangeAspect="1"/>
          </p:cNvPicPr>
          <p:nvPr/>
        </p:nvPicPr>
        <p:blipFill rotWithShape="1">
          <a:blip r:embed="rId4"/>
          <a:srcRect l="47352" t="-9306" r="47115"/>
          <a:stretch/>
        </p:blipFill>
        <p:spPr>
          <a:xfrm>
            <a:off x="4242859" y="5709449"/>
            <a:ext cx="711925" cy="900000"/>
          </a:xfrm>
          <a:prstGeom prst="rect">
            <a:avLst/>
          </a:prstGeom>
        </p:spPr>
      </p:pic>
      <p:pic>
        <p:nvPicPr>
          <p:cNvPr id="15" name="Image 14">
            <a:extLst>
              <a:ext uri="{FF2B5EF4-FFF2-40B4-BE49-F238E27FC236}">
                <a16:creationId xmlns:a16="http://schemas.microsoft.com/office/drawing/2014/main" id="{25B49E60-2A3A-68B7-44BD-E6E26C0DDE8D}"/>
              </a:ext>
            </a:extLst>
          </p:cNvPr>
          <p:cNvPicPr>
            <a:picLocks noChangeAspect="1"/>
          </p:cNvPicPr>
          <p:nvPr/>
        </p:nvPicPr>
        <p:blipFill rotWithShape="1">
          <a:blip r:embed="rId5"/>
          <a:srcRect l="47352" t="-17661" r="47115"/>
          <a:stretch/>
        </p:blipFill>
        <p:spPr>
          <a:xfrm>
            <a:off x="6939687" y="5701781"/>
            <a:ext cx="661375" cy="900000"/>
          </a:xfrm>
          <a:prstGeom prst="rect">
            <a:avLst/>
          </a:prstGeom>
        </p:spPr>
      </p:pic>
      <p:pic>
        <p:nvPicPr>
          <p:cNvPr id="17" name="Image 16">
            <a:extLst>
              <a:ext uri="{FF2B5EF4-FFF2-40B4-BE49-F238E27FC236}">
                <a16:creationId xmlns:a16="http://schemas.microsoft.com/office/drawing/2014/main" id="{41022570-9688-8FC1-3298-3A4ECD9272FA}"/>
              </a:ext>
            </a:extLst>
          </p:cNvPr>
          <p:cNvPicPr>
            <a:picLocks noChangeAspect="1"/>
          </p:cNvPicPr>
          <p:nvPr/>
        </p:nvPicPr>
        <p:blipFill rotWithShape="1">
          <a:blip r:embed="rId6"/>
          <a:srcRect l="47352" t="-17660" r="47115"/>
          <a:stretch/>
        </p:blipFill>
        <p:spPr>
          <a:xfrm>
            <a:off x="9620599" y="5709783"/>
            <a:ext cx="661375" cy="900000"/>
          </a:xfrm>
          <a:prstGeom prst="rect">
            <a:avLst/>
          </a:prstGeom>
        </p:spPr>
      </p:pic>
      <p:pic>
        <p:nvPicPr>
          <p:cNvPr id="19" name="Image 18">
            <a:extLst>
              <a:ext uri="{FF2B5EF4-FFF2-40B4-BE49-F238E27FC236}">
                <a16:creationId xmlns:a16="http://schemas.microsoft.com/office/drawing/2014/main" id="{A711D015-CDA5-6F54-DBD1-01FB5F26F14C}"/>
              </a:ext>
            </a:extLst>
          </p:cNvPr>
          <p:cNvPicPr>
            <a:picLocks noChangeAspect="1"/>
          </p:cNvPicPr>
          <p:nvPr/>
        </p:nvPicPr>
        <p:blipFill rotWithShape="1">
          <a:blip r:embed="rId7"/>
          <a:srcRect l="47068" t="-8884" r="47399" b="-1"/>
          <a:stretch/>
        </p:blipFill>
        <p:spPr>
          <a:xfrm>
            <a:off x="4352045" y="3038192"/>
            <a:ext cx="709600" cy="900000"/>
          </a:xfrm>
          <a:prstGeom prst="rect">
            <a:avLst/>
          </a:prstGeom>
        </p:spPr>
      </p:pic>
      <p:pic>
        <p:nvPicPr>
          <p:cNvPr id="23" name="Image 22">
            <a:extLst>
              <a:ext uri="{FF2B5EF4-FFF2-40B4-BE49-F238E27FC236}">
                <a16:creationId xmlns:a16="http://schemas.microsoft.com/office/drawing/2014/main" id="{94D5F7E9-DBA8-2116-218B-B28AACE1A612}"/>
              </a:ext>
            </a:extLst>
          </p:cNvPr>
          <p:cNvPicPr>
            <a:picLocks noChangeAspect="1"/>
          </p:cNvPicPr>
          <p:nvPr/>
        </p:nvPicPr>
        <p:blipFill rotWithShape="1">
          <a:blip r:embed="rId8"/>
          <a:srcRect l="47494" t="-9273" r="46973"/>
          <a:stretch/>
        </p:blipFill>
        <p:spPr>
          <a:xfrm>
            <a:off x="6966676" y="3041032"/>
            <a:ext cx="709600" cy="900000"/>
          </a:xfrm>
          <a:prstGeom prst="rect">
            <a:avLst/>
          </a:prstGeom>
        </p:spPr>
      </p:pic>
      <p:pic>
        <p:nvPicPr>
          <p:cNvPr id="25" name="Image 24">
            <a:extLst>
              <a:ext uri="{FF2B5EF4-FFF2-40B4-BE49-F238E27FC236}">
                <a16:creationId xmlns:a16="http://schemas.microsoft.com/office/drawing/2014/main" id="{582FFEC5-9ADF-3284-AFD4-961D1283A205}"/>
              </a:ext>
            </a:extLst>
          </p:cNvPr>
          <p:cNvPicPr>
            <a:picLocks noChangeAspect="1"/>
          </p:cNvPicPr>
          <p:nvPr/>
        </p:nvPicPr>
        <p:blipFill rotWithShape="1">
          <a:blip r:embed="rId9"/>
          <a:srcRect l="47091" t="-9664" r="47376"/>
          <a:stretch/>
        </p:blipFill>
        <p:spPr>
          <a:xfrm>
            <a:off x="9417377" y="3053799"/>
            <a:ext cx="709600" cy="900000"/>
          </a:xfrm>
          <a:prstGeom prst="rect">
            <a:avLst/>
          </a:prstGeom>
        </p:spPr>
      </p:pic>
    </p:spTree>
    <p:extLst>
      <p:ext uri="{BB962C8B-B14F-4D97-AF65-F5344CB8AC3E}">
        <p14:creationId xmlns:p14="http://schemas.microsoft.com/office/powerpoint/2010/main" val="2198182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C1C86BB3-0F6F-B05E-B87D-FE3158AE1938}"/>
              </a:ext>
            </a:extLst>
          </p:cNvPr>
          <p:cNvSpPr txBox="1"/>
          <p:nvPr/>
        </p:nvSpPr>
        <p:spPr>
          <a:xfrm>
            <a:off x="0" y="0"/>
            <a:ext cx="12192000" cy="531877"/>
          </a:xfrm>
          <a:prstGeom prst="rect">
            <a:avLst/>
          </a:prstGeom>
          <a:noFill/>
        </p:spPr>
        <p:txBody>
          <a:bodyPr wrap="square">
            <a:spAutoFit/>
          </a:bodyPr>
          <a:lstStyle/>
          <a:p>
            <a:pPr algn="ctr">
              <a:lnSpc>
                <a:spcPct val="107000"/>
              </a:lnSpc>
              <a:spcAft>
                <a:spcPts val="800"/>
              </a:spcAft>
            </a:pP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5- Eléments chimiques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99ABB7DD-BEC6-1F87-4520-C4DF271AA731}"/>
              </a:ext>
            </a:extLst>
          </p:cNvPr>
          <p:cNvSpPr txBox="1"/>
          <p:nvPr/>
        </p:nvSpPr>
        <p:spPr>
          <a:xfrm>
            <a:off x="1572" y="561374"/>
            <a:ext cx="12190428" cy="4729500"/>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On donne le nom d'élément chimique à l'ensemble des particules, qu'il s'agisse d'atomes ou d'ions, caractérisées par le même nombre Z de protons présents dans leur noyau.</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Chaque élément est représenté par un symbole composé d'une lettre majuscule (Elément carbone C) ou d'une majuscule suivie d'une minuscule (Elément magnésium Mg).</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réactions chimiques se font sans apparition ni perte d'éléments, toutefois ils peuvent éventuellement changer de forme, c'est à dire qu'un élément se présentant sous forme d'atome isolé peut se transformer en ion ou se combiner à d'autres atomes et vice versa.</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603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2A92E9CA-6CC4-7EFA-AC8D-CA833CB5861E}"/>
              </a:ext>
            </a:extLst>
          </p:cNvPr>
          <p:cNvSpPr txBox="1"/>
          <p:nvPr/>
        </p:nvSpPr>
        <p:spPr>
          <a:xfrm>
            <a:off x="0" y="0"/>
            <a:ext cx="12192000" cy="523220"/>
          </a:xfrm>
          <a:prstGeom prst="rect">
            <a:avLst/>
          </a:prstGeom>
          <a:noFill/>
        </p:spPr>
        <p:txBody>
          <a:bodyPr wrap="square">
            <a:spAutoFit/>
          </a:bodyPr>
          <a:lstStyle/>
          <a:p>
            <a:pPr algn="ct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1- Modèle de l'atome</a:t>
            </a:r>
            <a:endParaRPr lang="fr-FR" sz="2800" dirty="0"/>
          </a:p>
        </p:txBody>
      </p:sp>
      <p:sp>
        <p:nvSpPr>
          <p:cNvPr id="6" name="ZoneTexte 5">
            <a:extLst>
              <a:ext uri="{FF2B5EF4-FFF2-40B4-BE49-F238E27FC236}">
                <a16:creationId xmlns:a16="http://schemas.microsoft.com/office/drawing/2014/main" id="{8B6A8670-9203-E075-DFCB-2B082D54F8DD}"/>
              </a:ext>
            </a:extLst>
          </p:cNvPr>
          <p:cNvSpPr txBox="1"/>
          <p:nvPr/>
        </p:nvSpPr>
        <p:spPr>
          <a:xfrm>
            <a:off x="0" y="905150"/>
            <a:ext cx="12192000" cy="1654684"/>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De nos jours, les physiciens et les chimistes pensent qu'un atome peut être modélisé par une structure présentant un noyau autour duquel existe une zone sphérique centrée sur le noyau et dans laquelle il y a une certaine probabilité de trouver les électrons. Cette partie de l'atome est appelée nuage électronique.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descr="Image associée">
            <a:hlinkClick r:id="rId3" tgtFrame="&quot;_blank&quot;"/>
            <a:extLst>
              <a:ext uri="{FF2B5EF4-FFF2-40B4-BE49-F238E27FC236}">
                <a16:creationId xmlns:a16="http://schemas.microsoft.com/office/drawing/2014/main" id="{78A77643-331D-FA8D-A56A-79E4FC96A74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3671" r="22422"/>
          <a:stretch/>
        </p:blipFill>
        <p:spPr bwMode="auto">
          <a:xfrm>
            <a:off x="3954593" y="2710856"/>
            <a:ext cx="4282813" cy="378201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8936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AC7E00CE-9F0B-BDA9-1582-1A78103817BC}"/>
              </a:ext>
            </a:extLst>
          </p:cNvPr>
          <p:cNvSpPr txBox="1"/>
          <p:nvPr/>
        </p:nvSpPr>
        <p:spPr>
          <a:xfrm>
            <a:off x="1572" y="0"/>
            <a:ext cx="12190428" cy="531877"/>
          </a:xfrm>
          <a:prstGeom prst="rect">
            <a:avLst/>
          </a:prstGeom>
          <a:noFill/>
        </p:spPr>
        <p:txBody>
          <a:bodyPr wrap="square">
            <a:spAutoFit/>
          </a:bodyPr>
          <a:lstStyle/>
          <a:p>
            <a:pPr algn="ctr">
              <a:lnSpc>
                <a:spcPct val="107000"/>
              </a:lnSpc>
              <a:spcAft>
                <a:spcPts val="800"/>
              </a:spcAft>
            </a:pP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2- Caractéristiques d'un atome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69168A6F-DDF1-120A-404D-2D418F66793B}"/>
              </a:ext>
            </a:extLst>
          </p:cNvPr>
          <p:cNvSpPr txBox="1"/>
          <p:nvPr/>
        </p:nvSpPr>
        <p:spPr>
          <a:xfrm>
            <a:off x="0" y="578984"/>
            <a:ext cx="12190428" cy="1569660"/>
          </a:xfrm>
          <a:prstGeom prst="rect">
            <a:avLst/>
          </a:prstGeom>
          <a:noFill/>
        </p:spPr>
        <p:txBody>
          <a:bodyPr wrap="square">
            <a:spAutoFit/>
          </a:bodyPr>
          <a:lstStyle/>
          <a:p>
            <a:pPr algn="just"/>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noyau de l'atome est constitué de nucléons (protons et neutrons).</a:t>
            </a:r>
          </a:p>
          <a:p>
            <a:pPr algn="just"/>
            <a:endParaRPr lang="fr-FR" sz="2400" dirty="0">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r>
              <a:rPr lang="fr-FR" sz="2400" dirty="0">
                <a:latin typeface="Comic Sans MS" panose="030F0702030302020204" pitchFamily="66" charset="0"/>
                <a:cs typeface="Times New Roman" panose="02020603050405020304" pitchFamily="18" charset="0"/>
              </a:rPr>
              <a:t>La charge électrique portée par le proton est notée e et appelée charge élémentaire. C'est la plus petite charge électrique stable que l'on puisse isoler.</a:t>
            </a:r>
            <a:endParaRPr lang="fr-FR" sz="2400" dirty="0"/>
          </a:p>
        </p:txBody>
      </p:sp>
      <p:sp>
        <p:nvSpPr>
          <p:cNvPr id="8" name="ZoneTexte 7">
            <a:extLst>
              <a:ext uri="{FF2B5EF4-FFF2-40B4-BE49-F238E27FC236}">
                <a16:creationId xmlns:a16="http://schemas.microsoft.com/office/drawing/2014/main" id="{6F9F91BE-63B4-6A7E-188B-B348E899345E}"/>
              </a:ext>
            </a:extLst>
          </p:cNvPr>
          <p:cNvSpPr txBox="1"/>
          <p:nvPr/>
        </p:nvSpPr>
        <p:spPr>
          <a:xfrm>
            <a:off x="13352" y="3477920"/>
            <a:ext cx="12190428" cy="466025"/>
          </a:xfrm>
          <a:prstGeom prst="rect">
            <a:avLst/>
          </a:prstGeom>
          <a:noFill/>
        </p:spPr>
        <p:txBody>
          <a:bodyPr wrap="square">
            <a:spAutoFit/>
          </a:bodyPr>
          <a:lstStyle/>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Considérons un atome de symbole X.</a:t>
            </a:r>
          </a:p>
        </p:txBody>
      </p:sp>
      <p:sp>
        <p:nvSpPr>
          <p:cNvPr id="10" name="ZoneTexte 9">
            <a:extLst>
              <a:ext uri="{FF2B5EF4-FFF2-40B4-BE49-F238E27FC236}">
                <a16:creationId xmlns:a16="http://schemas.microsoft.com/office/drawing/2014/main" id="{1101E4B5-BE3E-12D6-65D5-84128CFB34A7}"/>
              </a:ext>
            </a:extLst>
          </p:cNvPr>
          <p:cNvSpPr txBox="1"/>
          <p:nvPr/>
        </p:nvSpPr>
        <p:spPr>
          <a:xfrm>
            <a:off x="13352" y="4025224"/>
            <a:ext cx="9639695" cy="2255041"/>
          </a:xfrm>
          <a:prstGeom prst="rect">
            <a:avLst/>
          </a:prstGeom>
          <a:noFill/>
        </p:spPr>
        <p:txBody>
          <a:bodyPr wrap="square">
            <a:spAutoFit/>
          </a:bodyPr>
          <a:lstStyle/>
          <a:p>
            <a:pPr marL="342900" lvl="0" indent="-342900" algn="just">
              <a:lnSpc>
                <a:spcPct val="107000"/>
              </a:lnSpc>
              <a:spcAft>
                <a:spcPts val="800"/>
              </a:spcAft>
              <a:buFont typeface="Symbol" panose="05050102010706020507" pitchFamily="18" charset="2"/>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nombre de charge Z, ou numéro atomique, d'un noyau est le nombre de protons qu'il contient.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nombre masse A, ou nombre de nucléons, est le nombre total de nucléons présents dans le noyau.</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nombre N de neutrons présents dans le noyau est: N = A - Z.</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Tableau 10">
            <a:extLst>
              <a:ext uri="{FF2B5EF4-FFF2-40B4-BE49-F238E27FC236}">
                <a16:creationId xmlns:a16="http://schemas.microsoft.com/office/drawing/2014/main" id="{04AEAA12-48CE-AC24-ED94-B97645DF824B}"/>
              </a:ext>
            </a:extLst>
          </p:cNvPr>
          <p:cNvGraphicFramePr>
            <a:graphicFrameLocks noGrp="1"/>
          </p:cNvGraphicFramePr>
          <p:nvPr>
            <p:extLst>
              <p:ext uri="{D42A27DB-BD31-4B8C-83A1-F6EECF244321}">
                <p14:modId xmlns:p14="http://schemas.microsoft.com/office/powerpoint/2010/main" val="3642393554"/>
              </p:ext>
            </p:extLst>
          </p:nvPr>
        </p:nvGraphicFramePr>
        <p:xfrm>
          <a:off x="1676774" y="2222563"/>
          <a:ext cx="8675051" cy="1163079"/>
        </p:xfrm>
        <a:graphic>
          <a:graphicData uri="http://schemas.openxmlformats.org/drawingml/2006/table">
            <a:tbl>
              <a:tblPr>
                <a:tableStyleId>{5C22544A-7EE6-4342-B048-85BDC9FD1C3A}</a:tableStyleId>
              </a:tblPr>
              <a:tblGrid>
                <a:gridCol w="1958203">
                  <a:extLst>
                    <a:ext uri="{9D8B030D-6E8A-4147-A177-3AD203B41FA5}">
                      <a16:colId xmlns:a16="http://schemas.microsoft.com/office/drawing/2014/main" val="2169942237"/>
                    </a:ext>
                  </a:extLst>
                </a:gridCol>
                <a:gridCol w="3358424">
                  <a:extLst>
                    <a:ext uri="{9D8B030D-6E8A-4147-A177-3AD203B41FA5}">
                      <a16:colId xmlns:a16="http://schemas.microsoft.com/office/drawing/2014/main" val="54997841"/>
                    </a:ext>
                  </a:extLst>
                </a:gridCol>
                <a:gridCol w="3358424">
                  <a:extLst>
                    <a:ext uri="{9D8B030D-6E8A-4147-A177-3AD203B41FA5}">
                      <a16:colId xmlns:a16="http://schemas.microsoft.com/office/drawing/2014/main" val="1108736707"/>
                    </a:ext>
                  </a:extLst>
                </a:gridCol>
              </a:tblGrid>
              <a:tr h="387693">
                <a:tc>
                  <a:txBody>
                    <a:bodyPr/>
                    <a:lstStyle/>
                    <a:p>
                      <a:pPr algn="ctr">
                        <a:lnSpc>
                          <a:spcPct val="107000"/>
                        </a:lnSpc>
                        <a:spcAft>
                          <a:spcPts val="800"/>
                        </a:spcAft>
                      </a:pPr>
                      <a:r>
                        <a:rPr lang="fr-FR" sz="2400" dirty="0">
                          <a:effectLst/>
                          <a:latin typeface="Comic Sans MS" panose="030F0702030302020204" pitchFamily="66" charset="0"/>
                        </a:rPr>
                        <a:t>Nom</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dirty="0">
                          <a:effectLst/>
                          <a:latin typeface="Comic Sans MS" panose="030F0702030302020204" pitchFamily="66" charset="0"/>
                        </a:rPr>
                        <a:t>Charge</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dirty="0">
                          <a:effectLst/>
                          <a:latin typeface="Comic Sans MS" panose="030F0702030302020204" pitchFamily="66" charset="0"/>
                        </a:rPr>
                        <a:t>Masse</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extLst>
                  <a:ext uri="{0D108BD9-81ED-4DB2-BD59-A6C34878D82A}">
                    <a16:rowId xmlns:a16="http://schemas.microsoft.com/office/drawing/2014/main" val="1674535155"/>
                  </a:ext>
                </a:extLst>
              </a:tr>
              <a:tr h="387693">
                <a:tc>
                  <a:txBody>
                    <a:bodyPr/>
                    <a:lstStyle/>
                    <a:p>
                      <a:pPr algn="ctr">
                        <a:lnSpc>
                          <a:spcPct val="107000"/>
                        </a:lnSpc>
                        <a:spcAft>
                          <a:spcPts val="800"/>
                        </a:spcAft>
                      </a:pPr>
                      <a:r>
                        <a:rPr lang="fr-FR" sz="2400" dirty="0">
                          <a:effectLst/>
                          <a:latin typeface="Comic Sans MS" panose="030F0702030302020204" pitchFamily="66" charset="0"/>
                        </a:rPr>
                        <a:t>Proton</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dirty="0" err="1">
                          <a:effectLst/>
                          <a:latin typeface="Comic Sans MS" panose="030F0702030302020204" pitchFamily="66" charset="0"/>
                        </a:rPr>
                        <a:t>q</a:t>
                      </a:r>
                      <a:r>
                        <a:rPr lang="fr-FR" sz="2400" baseline="-25000" dirty="0" err="1">
                          <a:effectLst/>
                          <a:latin typeface="Comic Sans MS" panose="030F0702030302020204" pitchFamily="66" charset="0"/>
                        </a:rPr>
                        <a:t>p</a:t>
                      </a:r>
                      <a:r>
                        <a:rPr lang="fr-FR" sz="2400" dirty="0">
                          <a:effectLst/>
                          <a:latin typeface="Comic Sans MS" panose="030F0702030302020204" pitchFamily="66" charset="0"/>
                        </a:rPr>
                        <a:t>=+e=+1,6.10</a:t>
                      </a:r>
                      <a:r>
                        <a:rPr lang="fr-FR" sz="2400" baseline="30000" dirty="0">
                          <a:effectLst/>
                          <a:latin typeface="Comic Sans MS" panose="030F0702030302020204" pitchFamily="66" charset="0"/>
                        </a:rPr>
                        <a:t>-19</a:t>
                      </a:r>
                      <a:r>
                        <a:rPr lang="fr-FR" sz="2400" dirty="0">
                          <a:effectLst/>
                          <a:latin typeface="Comic Sans MS" panose="030F0702030302020204" pitchFamily="66" charset="0"/>
                        </a:rPr>
                        <a:t>C</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dirty="0">
                          <a:effectLst/>
                          <a:latin typeface="Comic Sans MS" panose="030F0702030302020204" pitchFamily="66" charset="0"/>
                        </a:rPr>
                        <a:t>m</a:t>
                      </a:r>
                      <a:r>
                        <a:rPr lang="fr-FR" sz="2400" baseline="-25000" dirty="0">
                          <a:effectLst/>
                          <a:latin typeface="Comic Sans MS" panose="030F0702030302020204" pitchFamily="66" charset="0"/>
                        </a:rPr>
                        <a:t>p</a:t>
                      </a:r>
                      <a:r>
                        <a:rPr lang="fr-FR" sz="2400" dirty="0">
                          <a:effectLst/>
                          <a:latin typeface="Comic Sans MS" panose="030F0702030302020204" pitchFamily="66" charset="0"/>
                          <a:sym typeface="Symbol" panose="05050102010706020507" pitchFamily="18" charset="2"/>
                        </a:rPr>
                        <a:t></a:t>
                      </a:r>
                      <a:r>
                        <a:rPr lang="fr-FR" sz="2400" dirty="0">
                          <a:effectLst/>
                          <a:latin typeface="Comic Sans MS" panose="030F0702030302020204" pitchFamily="66" charset="0"/>
                        </a:rPr>
                        <a:t>1,67.10</a:t>
                      </a:r>
                      <a:r>
                        <a:rPr lang="fr-FR" sz="2400" baseline="30000" dirty="0">
                          <a:effectLst/>
                          <a:latin typeface="Comic Sans MS" panose="030F0702030302020204" pitchFamily="66" charset="0"/>
                        </a:rPr>
                        <a:t>-27</a:t>
                      </a:r>
                      <a:r>
                        <a:rPr lang="fr-FR" sz="2400" dirty="0">
                          <a:effectLst/>
                          <a:latin typeface="Comic Sans MS" panose="030F0702030302020204" pitchFamily="66" charset="0"/>
                        </a:rPr>
                        <a:t>kg</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extLst>
                  <a:ext uri="{0D108BD9-81ED-4DB2-BD59-A6C34878D82A}">
                    <a16:rowId xmlns:a16="http://schemas.microsoft.com/office/drawing/2014/main" val="1400750422"/>
                  </a:ext>
                </a:extLst>
              </a:tr>
              <a:tr h="387693">
                <a:tc>
                  <a:txBody>
                    <a:bodyPr/>
                    <a:lstStyle/>
                    <a:p>
                      <a:pPr algn="ctr">
                        <a:lnSpc>
                          <a:spcPct val="107000"/>
                        </a:lnSpc>
                        <a:spcAft>
                          <a:spcPts val="800"/>
                        </a:spcAft>
                      </a:pPr>
                      <a:r>
                        <a:rPr lang="fr-FR" sz="2400">
                          <a:effectLst/>
                          <a:latin typeface="Comic Sans MS" panose="030F0702030302020204" pitchFamily="66" charset="0"/>
                        </a:rPr>
                        <a:t>Neutron</a:t>
                      </a:r>
                      <a:endParaRPr lang="fr-FR" sz="240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a:effectLst/>
                          <a:latin typeface="Comic Sans MS" panose="030F0702030302020204" pitchFamily="66" charset="0"/>
                        </a:rPr>
                        <a:t>0</a:t>
                      </a:r>
                      <a:endParaRPr lang="fr-FR" sz="240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tc>
                  <a:txBody>
                    <a:bodyPr/>
                    <a:lstStyle/>
                    <a:p>
                      <a:pPr algn="ctr">
                        <a:lnSpc>
                          <a:spcPct val="107000"/>
                        </a:lnSpc>
                        <a:spcAft>
                          <a:spcPts val="800"/>
                        </a:spcAft>
                      </a:pPr>
                      <a:r>
                        <a:rPr lang="fr-FR" sz="2400" dirty="0">
                          <a:effectLst/>
                          <a:latin typeface="Comic Sans MS" panose="030F0702030302020204" pitchFamily="66" charset="0"/>
                        </a:rPr>
                        <a:t>m</a:t>
                      </a:r>
                      <a:r>
                        <a:rPr lang="fr-FR" sz="2400" baseline="-25000" dirty="0">
                          <a:effectLst/>
                          <a:latin typeface="Comic Sans MS" panose="030F0702030302020204" pitchFamily="66" charset="0"/>
                        </a:rPr>
                        <a:t>n</a:t>
                      </a:r>
                      <a:r>
                        <a:rPr lang="fr-FR" sz="2400" dirty="0">
                          <a:effectLst/>
                          <a:latin typeface="Comic Sans MS" panose="030F0702030302020204" pitchFamily="66" charset="0"/>
                          <a:sym typeface="Symbol" panose="05050102010706020507" pitchFamily="18" charset="2"/>
                        </a:rPr>
                        <a:t></a:t>
                      </a:r>
                      <a:r>
                        <a:rPr lang="fr-FR" sz="2400" dirty="0">
                          <a:effectLst/>
                          <a:latin typeface="Comic Sans MS" panose="030F0702030302020204" pitchFamily="66" charset="0"/>
                        </a:rPr>
                        <a:t>1,67.10</a:t>
                      </a:r>
                      <a:r>
                        <a:rPr lang="fr-FR" sz="2400" baseline="30000" dirty="0">
                          <a:effectLst/>
                          <a:latin typeface="Comic Sans MS" panose="030F0702030302020204" pitchFamily="66" charset="0"/>
                        </a:rPr>
                        <a:t>-27</a:t>
                      </a:r>
                      <a:r>
                        <a:rPr lang="fr-FR" sz="2400" dirty="0">
                          <a:effectLst/>
                          <a:latin typeface="Comic Sans MS" panose="030F0702030302020204" pitchFamily="66" charset="0"/>
                        </a:rPr>
                        <a:t>kg</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92120" marR="92120" marT="0" marB="0" anchor="ctr">
                    <a:noFill/>
                  </a:tcPr>
                </a:tc>
                <a:extLst>
                  <a:ext uri="{0D108BD9-81ED-4DB2-BD59-A6C34878D82A}">
                    <a16:rowId xmlns:a16="http://schemas.microsoft.com/office/drawing/2014/main" val="4253218312"/>
                  </a:ext>
                </a:extLst>
              </a:tr>
            </a:tbl>
          </a:graphicData>
        </a:graphic>
      </p:graphicFrame>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pic>
        <p:nvPicPr>
          <p:cNvPr id="15" name="Image 14">
            <a:extLst>
              <a:ext uri="{FF2B5EF4-FFF2-40B4-BE49-F238E27FC236}">
                <a16:creationId xmlns:a16="http://schemas.microsoft.com/office/drawing/2014/main" id="{0149B283-3013-3F0F-D1BE-C502E4F89674}"/>
              </a:ext>
            </a:extLst>
          </p:cNvPr>
          <p:cNvPicPr>
            <a:picLocks noChangeAspect="1"/>
          </p:cNvPicPr>
          <p:nvPr/>
        </p:nvPicPr>
        <p:blipFill rotWithShape="1">
          <a:blip r:embed="rId3"/>
          <a:srcRect l="46250" r="44245"/>
          <a:stretch/>
        </p:blipFill>
        <p:spPr>
          <a:xfrm>
            <a:off x="9945279" y="4127050"/>
            <a:ext cx="2055043" cy="2276033"/>
          </a:xfrm>
          <a:prstGeom prst="rect">
            <a:avLst/>
          </a:prstGeom>
        </p:spPr>
      </p:pic>
    </p:spTree>
    <p:extLst>
      <p:ext uri="{BB962C8B-B14F-4D97-AF65-F5344CB8AC3E}">
        <p14:creationId xmlns:p14="http://schemas.microsoft.com/office/powerpoint/2010/main" val="131459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Afficher l'image d'origine">
            <a:extLst>
              <a:ext uri="{FF2B5EF4-FFF2-40B4-BE49-F238E27FC236}">
                <a16:creationId xmlns:a16="http://schemas.microsoft.com/office/drawing/2014/main" id="{1F2C7207-3669-1D12-6CEA-FFB1F87CE13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5051" y="988636"/>
            <a:ext cx="11601897" cy="4880728"/>
          </a:xfrm>
          <a:prstGeom prst="rect">
            <a:avLst/>
          </a:prstGeom>
          <a:noFill/>
          <a:ln>
            <a:noFill/>
          </a:ln>
        </p:spPr>
      </p:pic>
    </p:spTree>
    <p:extLst>
      <p:ext uri="{BB962C8B-B14F-4D97-AF65-F5344CB8AC3E}">
        <p14:creationId xmlns:p14="http://schemas.microsoft.com/office/powerpoint/2010/main" val="408955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4E655B9D-8C91-B291-4785-ECE9BA43D5A5}"/>
              </a:ext>
            </a:extLst>
          </p:cNvPr>
          <p:cNvSpPr txBox="1"/>
          <p:nvPr/>
        </p:nvSpPr>
        <p:spPr>
          <a:xfrm>
            <a:off x="1572" y="382367"/>
            <a:ext cx="12190428" cy="1259512"/>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nuage électronique est la zone sphérique de l'espace, centrée sur le noyau, dans laquelle il y a une certaine probabilité de trouver, à un instant donné, le (ou les) électron(s) de l'atome.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EF1FE1FE-3323-9759-581A-70F3F8C9CFB2}"/>
              </a:ext>
            </a:extLst>
          </p:cNvPr>
          <p:cNvSpPr txBox="1"/>
          <p:nvPr/>
        </p:nvSpPr>
        <p:spPr>
          <a:xfrm>
            <a:off x="1572" y="3219428"/>
            <a:ext cx="12190428" cy="1757276"/>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Il n'est pas nécessaire de retenir la valeur de la masse de l'électron.</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Cependant, il est utile de savoir que cette masse est beaucoup plus petite que celle d'un nucléon (environ 2000 fois plus petite) ce qui permet de négliger la masse des électrons devant celle des nucléons.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au 6">
            <a:extLst>
              <a:ext uri="{FF2B5EF4-FFF2-40B4-BE49-F238E27FC236}">
                <a16:creationId xmlns:a16="http://schemas.microsoft.com/office/drawing/2014/main" id="{D7998D25-F5F0-CA42-D965-BE5594C89259}"/>
              </a:ext>
            </a:extLst>
          </p:cNvPr>
          <p:cNvGraphicFramePr>
            <a:graphicFrameLocks noGrp="1"/>
          </p:cNvGraphicFramePr>
          <p:nvPr>
            <p:extLst>
              <p:ext uri="{D42A27DB-BD31-4B8C-83A1-F6EECF244321}">
                <p14:modId xmlns:p14="http://schemas.microsoft.com/office/powerpoint/2010/main" val="2031321877"/>
              </p:ext>
            </p:extLst>
          </p:nvPr>
        </p:nvGraphicFramePr>
        <p:xfrm>
          <a:off x="2806045" y="2055148"/>
          <a:ext cx="6579909" cy="1033718"/>
        </p:xfrm>
        <a:graphic>
          <a:graphicData uri="http://schemas.openxmlformats.org/drawingml/2006/table">
            <a:tbl>
              <a:tblPr>
                <a:tableStyleId>{5C22544A-7EE6-4342-B048-85BDC9FD1C3A}</a:tableStyleId>
              </a:tblPr>
              <a:tblGrid>
                <a:gridCol w="1158787">
                  <a:extLst>
                    <a:ext uri="{9D8B030D-6E8A-4147-A177-3AD203B41FA5}">
                      <a16:colId xmlns:a16="http://schemas.microsoft.com/office/drawing/2014/main" val="1409768041"/>
                    </a:ext>
                  </a:extLst>
                </a:gridCol>
                <a:gridCol w="2710561">
                  <a:extLst>
                    <a:ext uri="{9D8B030D-6E8A-4147-A177-3AD203B41FA5}">
                      <a16:colId xmlns:a16="http://schemas.microsoft.com/office/drawing/2014/main" val="1810564202"/>
                    </a:ext>
                  </a:extLst>
                </a:gridCol>
                <a:gridCol w="2710561">
                  <a:extLst>
                    <a:ext uri="{9D8B030D-6E8A-4147-A177-3AD203B41FA5}">
                      <a16:colId xmlns:a16="http://schemas.microsoft.com/office/drawing/2014/main" val="611121878"/>
                    </a:ext>
                  </a:extLst>
                </a:gridCol>
              </a:tblGrid>
              <a:tr h="518370">
                <a:tc>
                  <a:txBody>
                    <a:bodyPr/>
                    <a:lstStyle/>
                    <a:p>
                      <a:pPr algn="ctr">
                        <a:lnSpc>
                          <a:spcPct val="107000"/>
                        </a:lnSpc>
                        <a:spcAft>
                          <a:spcPts val="800"/>
                        </a:spcAft>
                      </a:pPr>
                      <a:r>
                        <a:rPr lang="fr-FR" sz="2400" dirty="0">
                          <a:effectLst/>
                        </a:rPr>
                        <a:t>Nom</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gn="ctr">
                        <a:lnSpc>
                          <a:spcPct val="107000"/>
                        </a:lnSpc>
                        <a:spcAft>
                          <a:spcPts val="800"/>
                        </a:spcAft>
                      </a:pPr>
                      <a:r>
                        <a:rPr lang="fr-FR" sz="2400" dirty="0">
                          <a:effectLst/>
                        </a:rPr>
                        <a:t>Charge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gn="ctr">
                        <a:lnSpc>
                          <a:spcPct val="107000"/>
                        </a:lnSpc>
                        <a:spcAft>
                          <a:spcPts val="800"/>
                        </a:spcAft>
                      </a:pPr>
                      <a:r>
                        <a:rPr lang="fr-FR" sz="2400" dirty="0">
                          <a:effectLst/>
                        </a:rPr>
                        <a:t>Masse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extLst>
                  <a:ext uri="{0D108BD9-81ED-4DB2-BD59-A6C34878D82A}">
                    <a16:rowId xmlns:a16="http://schemas.microsoft.com/office/drawing/2014/main" val="280743016"/>
                  </a:ext>
                </a:extLst>
              </a:tr>
              <a:tr h="515348">
                <a:tc>
                  <a:txBody>
                    <a:bodyPr/>
                    <a:lstStyle/>
                    <a:p>
                      <a:pPr algn="ctr">
                        <a:lnSpc>
                          <a:spcPct val="107000"/>
                        </a:lnSpc>
                        <a:spcAft>
                          <a:spcPts val="800"/>
                        </a:spcAft>
                      </a:pPr>
                      <a:r>
                        <a:rPr lang="fr-FR" sz="2400">
                          <a:effectLst/>
                        </a:rPr>
                        <a:t>Electron</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gn="ctr">
                        <a:lnSpc>
                          <a:spcPct val="107000"/>
                        </a:lnSpc>
                        <a:spcAft>
                          <a:spcPts val="800"/>
                        </a:spcAft>
                      </a:pPr>
                      <a:r>
                        <a:rPr lang="fr-FR" sz="2400">
                          <a:effectLst/>
                        </a:rPr>
                        <a:t>q</a:t>
                      </a:r>
                      <a:r>
                        <a:rPr lang="fr-FR" sz="2400" baseline="-25000">
                          <a:effectLst/>
                        </a:rPr>
                        <a:t>e</a:t>
                      </a:r>
                      <a:r>
                        <a:rPr lang="fr-FR" sz="2400">
                          <a:effectLst/>
                        </a:rPr>
                        <a:t>=-e=-1,6.10</a:t>
                      </a:r>
                      <a:r>
                        <a:rPr lang="fr-FR" sz="2400" baseline="30000">
                          <a:effectLst/>
                        </a:rPr>
                        <a:t>-19</a:t>
                      </a:r>
                      <a:r>
                        <a:rPr lang="fr-FR" sz="2400">
                          <a:effectLst/>
                        </a:rPr>
                        <a:t>C</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gn="ctr">
                        <a:lnSpc>
                          <a:spcPct val="107000"/>
                        </a:lnSpc>
                        <a:spcAft>
                          <a:spcPts val="800"/>
                        </a:spcAft>
                      </a:pPr>
                      <a:r>
                        <a:rPr lang="fr-FR" sz="2400" dirty="0">
                          <a:effectLst/>
                        </a:rPr>
                        <a:t>m</a:t>
                      </a:r>
                      <a:r>
                        <a:rPr lang="fr-FR" sz="2400" baseline="-25000" dirty="0">
                          <a:effectLst/>
                        </a:rPr>
                        <a:t>e</a:t>
                      </a:r>
                      <a:r>
                        <a:rPr lang="fr-FR" sz="2400" dirty="0">
                          <a:effectLst/>
                          <a:sym typeface="Symbol" panose="05050102010706020507" pitchFamily="18" charset="2"/>
                        </a:rPr>
                        <a:t></a:t>
                      </a:r>
                      <a:r>
                        <a:rPr lang="fr-FR" sz="2400" dirty="0">
                          <a:effectLst/>
                        </a:rPr>
                        <a:t>9,1.10</a:t>
                      </a:r>
                      <a:r>
                        <a:rPr lang="fr-FR" sz="2400" baseline="30000" dirty="0">
                          <a:effectLst/>
                        </a:rPr>
                        <a:t>-31</a:t>
                      </a:r>
                      <a:r>
                        <a:rPr lang="fr-FR" sz="2400" dirty="0">
                          <a:effectLst/>
                        </a:rPr>
                        <a:t>kg</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extLst>
                  <a:ext uri="{0D108BD9-81ED-4DB2-BD59-A6C34878D82A}">
                    <a16:rowId xmlns:a16="http://schemas.microsoft.com/office/drawing/2014/main" val="2828334096"/>
                  </a:ext>
                </a:extLst>
              </a:tr>
            </a:tbl>
          </a:graphicData>
        </a:graphic>
      </p:graphicFrame>
      <p:sp>
        <p:nvSpPr>
          <p:cNvPr id="9" name="ZoneTexte 8">
            <a:extLst>
              <a:ext uri="{FF2B5EF4-FFF2-40B4-BE49-F238E27FC236}">
                <a16:creationId xmlns:a16="http://schemas.microsoft.com/office/drawing/2014/main" id="{7764A427-7710-3EC6-AE34-8FBADFBDE925}"/>
              </a:ext>
            </a:extLst>
          </p:cNvPr>
          <p:cNvSpPr txBox="1"/>
          <p:nvPr/>
        </p:nvSpPr>
        <p:spPr>
          <a:xfrm>
            <a:off x="0" y="5359878"/>
            <a:ext cx="12192000" cy="531877"/>
          </a:xfrm>
          <a:prstGeom prst="rect">
            <a:avLst/>
          </a:prstGeom>
          <a:noFill/>
        </p:spPr>
        <p:txBody>
          <a:bodyPr wrap="square">
            <a:spAutoFit/>
          </a:bodyPr>
          <a:lstStyle/>
          <a:p>
            <a:pPr algn="ctr">
              <a:lnSpc>
                <a:spcPct val="107000"/>
              </a:lnSpc>
              <a:spcAft>
                <a:spcPts val="800"/>
              </a:spcAft>
            </a:pP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m</a:t>
            </a:r>
            <a:r>
              <a:rPr lang="fr-FR" sz="28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&lt;&lt;</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m</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p</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et</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m</a:t>
            </a:r>
            <a:r>
              <a:rPr lang="fr-FR" sz="28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&lt;&lt;m</a:t>
            </a:r>
            <a:r>
              <a:rPr lang="fr-FR" sz="28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217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Résultat de recherche d'images pour &quot;atome et vide&quot;">
            <a:hlinkClick r:id="rId3" tgtFrame="&quot;_blank&quot;"/>
            <a:extLst>
              <a:ext uri="{FF2B5EF4-FFF2-40B4-BE49-F238E27FC236}">
                <a16:creationId xmlns:a16="http://schemas.microsoft.com/office/drawing/2014/main" id="{32477515-17DF-77C2-28A9-90AA766159D8}"/>
              </a:ext>
            </a:extLst>
          </p:cNvPr>
          <p:cNvPicPr>
            <a:picLocks noChangeAspect="1"/>
          </p:cNvPicPr>
          <p:nvPr/>
        </p:nvPicPr>
        <p:blipFill rotWithShape="1">
          <a:blip r:embed="rId4">
            <a:extLst>
              <a:ext uri="{28A0092B-C50C-407E-A947-70E740481C1C}">
                <a14:useLocalDpi xmlns:a14="http://schemas.microsoft.com/office/drawing/2010/main" val="0"/>
              </a:ext>
            </a:extLst>
          </a:blip>
          <a:srcRect l="11961" t="4714" r="10705" b="4826"/>
          <a:stretch/>
        </p:blipFill>
        <p:spPr bwMode="auto">
          <a:xfrm>
            <a:off x="1528714" y="115951"/>
            <a:ext cx="9134572" cy="637692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64624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4829FB0D-FC35-809E-92DA-2F127C789837}"/>
              </a:ext>
            </a:extLst>
          </p:cNvPr>
          <p:cNvSpPr txBox="1"/>
          <p:nvPr/>
        </p:nvSpPr>
        <p:spPr>
          <a:xfrm>
            <a:off x="0" y="456228"/>
            <a:ext cx="12192000" cy="5036443"/>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Pour un atome, le numéro atomique Z représente le nombre de protons et le nombre d'électrons de l'atome.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noyau qui comporte Z protons de charge électrique +e possède une charge électrique totale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Q</a:t>
            </a:r>
            <a:r>
              <a:rPr lang="fr-FR" sz="2400"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noyau</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Z.e</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nuage électronique qui comporte Z électrons de charge électrique –e possède une charge électrique totale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Q</a:t>
            </a:r>
            <a:r>
              <a:rPr lang="fr-FR" sz="2400"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nuage</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 –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Z.e</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L'atome est un édifice électriquement neutre: il y a autant d'électrons autour du noyau que de protons dans celui-ci. La charge électrique totale de l'atome est nulle: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0292F81D-7F30-218B-77EF-F5EACDDBDE29}"/>
              </a:ext>
            </a:extLst>
          </p:cNvPr>
          <p:cNvSpPr txBox="1"/>
          <p:nvPr/>
        </p:nvSpPr>
        <p:spPr>
          <a:xfrm>
            <a:off x="0" y="5617861"/>
            <a:ext cx="12192000" cy="531877"/>
          </a:xfrm>
          <a:prstGeom prst="rect">
            <a:avLst/>
          </a:prstGeom>
          <a:noFill/>
        </p:spPr>
        <p:txBody>
          <a:bodyPr wrap="square">
            <a:spAutoFit/>
          </a:bodyPr>
          <a:lstStyle/>
          <a:p>
            <a:pPr algn="ctr">
              <a:lnSpc>
                <a:spcPct val="107000"/>
              </a:lnSpc>
              <a:spcAft>
                <a:spcPts val="800"/>
              </a:spcAft>
            </a:pP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Q</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atome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Q</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noyau</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Q</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nuage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Z.e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Z.e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0</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8235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Résultat de recherche d'images pour &quot;atome et vide&quot;">
            <a:hlinkClick r:id="rId3" tgtFrame="&quot;_blank&quot;"/>
            <a:extLst>
              <a:ext uri="{FF2B5EF4-FFF2-40B4-BE49-F238E27FC236}">
                <a16:creationId xmlns:a16="http://schemas.microsoft.com/office/drawing/2014/main" id="{AC1D4D1B-408F-F59E-E8D9-FA66B681178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8274" y="227294"/>
            <a:ext cx="8095452" cy="6069812"/>
          </a:xfrm>
          <a:prstGeom prst="rect">
            <a:avLst/>
          </a:prstGeom>
          <a:noFill/>
          <a:ln>
            <a:noFill/>
          </a:ln>
        </p:spPr>
      </p:pic>
    </p:spTree>
    <p:extLst>
      <p:ext uri="{BB962C8B-B14F-4D97-AF65-F5344CB8AC3E}">
        <p14:creationId xmlns:p14="http://schemas.microsoft.com/office/powerpoint/2010/main" val="3908606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DD15EA31-AED8-FE95-949B-98B9FDDD058A}"/>
              </a:ext>
            </a:extLst>
          </p:cNvPr>
          <p:cNvSpPr txBox="1"/>
          <p:nvPr/>
        </p:nvSpPr>
        <p:spPr>
          <a:xfrm>
            <a:off x="0" y="348005"/>
            <a:ext cx="12192000" cy="3353162"/>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électrons ont une masse négligeable devant celle des nucléons:</a:t>
            </a:r>
          </a:p>
          <a:p>
            <a:pPr algn="ctr">
              <a:lnSpc>
                <a:spcPct val="107000"/>
              </a:lnSpc>
              <a:spcAft>
                <a:spcPts val="800"/>
              </a:spcAft>
            </a:pPr>
            <a:r>
              <a:rPr lang="fr-FR" sz="2400" b="1" dirty="0" err="1">
                <a:effectLst/>
                <a:latin typeface="Comic Sans MS" panose="030F0702030302020204" pitchFamily="66" charset="0"/>
                <a:ea typeface="Times New Roman" panose="02020603050405020304" pitchFamily="18" charset="0"/>
                <a:cs typeface="Times New Roman" panose="02020603050405020304" pitchFamily="18" charset="0"/>
              </a:rPr>
              <a:t>m</a:t>
            </a:r>
            <a:r>
              <a:rPr lang="fr-FR" sz="24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nucléon</a:t>
            </a:r>
            <a:r>
              <a:rPr lang="fr-FR" sz="2400" b="1" dirty="0">
                <a:effectLst/>
                <a:latin typeface="Comic Sans MS" panose="030F0702030302020204" pitchFamily="66" charset="0"/>
                <a:ea typeface="Times New Roman" panose="02020603050405020304" pitchFamily="18" charset="0"/>
                <a:cs typeface="Times New Roman" panose="02020603050405020304" pitchFamily="18" charset="0"/>
              </a:rPr>
              <a:t> = 2000.m</a:t>
            </a:r>
            <a:r>
              <a:rPr lang="fr-FR" sz="24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e</a:t>
            </a:r>
            <a:endParaRPr lang="fr-FR" sz="24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On peut donc considérer avec une très bonne approximation que la masse de l'atome est pratiquement égale à la masse de son noyau.</a:t>
            </a:r>
          </a:p>
          <a:p>
            <a:pPr algn="just">
              <a:lnSpc>
                <a:spcPct val="107000"/>
              </a:lnSpc>
              <a:spcAft>
                <a:spcPts val="800"/>
              </a:spcAft>
            </a:pPr>
            <a:endParaRPr lang="fr-FR" sz="2400" dirty="0">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 masse de l'atome X pourra donc être écrite: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7444F55B-F67B-57AD-87EB-AF6D81D156F8}"/>
              </a:ext>
            </a:extLst>
          </p:cNvPr>
          <p:cNvSpPr txBox="1"/>
          <p:nvPr/>
        </p:nvSpPr>
        <p:spPr>
          <a:xfrm>
            <a:off x="0" y="4007472"/>
            <a:ext cx="12191999" cy="531877"/>
          </a:xfrm>
          <a:prstGeom prst="rect">
            <a:avLst/>
          </a:prstGeom>
          <a:noFill/>
        </p:spPr>
        <p:txBody>
          <a:bodyPr wrap="square">
            <a:spAutoFit/>
          </a:bodyPr>
          <a:lstStyle/>
          <a:p>
            <a:pPr algn="ctr">
              <a:lnSpc>
                <a:spcPct val="107000"/>
              </a:lnSpc>
              <a:spcAft>
                <a:spcPts val="800"/>
              </a:spcAft>
            </a:pP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m</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atome</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Z.m</a:t>
            </a:r>
            <a:r>
              <a:rPr lang="fr-FR" sz="28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p</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(A-Z).m</a:t>
            </a:r>
            <a:r>
              <a:rPr lang="fr-FR" sz="2800" b="1" baseline="-25000" dirty="0">
                <a:effectLst/>
                <a:latin typeface="Comic Sans MS" panose="030F0702030302020204" pitchFamily="66" charset="0"/>
                <a:ea typeface="Times New Roman" panose="02020603050405020304" pitchFamily="18" charset="0"/>
                <a:cs typeface="Times New Roman" panose="02020603050405020304" pitchFamily="18" charset="0"/>
              </a:rPr>
              <a:t>n</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Z.m</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nucléon</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(A-Z).</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m</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nucléon</a:t>
            </a:r>
            <a:r>
              <a:rPr lang="fr-FR" sz="2800" b="1" dirty="0">
                <a:effectLst/>
                <a:latin typeface="Comic Sans MS" panose="030F0702030302020204" pitchFamily="66" charset="0"/>
                <a:ea typeface="Times New Roman" panose="02020603050405020304" pitchFamily="18" charset="0"/>
                <a:cs typeface="Times New Roman" panose="02020603050405020304" pitchFamily="18" charset="0"/>
              </a:rPr>
              <a:t> = </a:t>
            </a:r>
            <a:r>
              <a:rPr lang="fr-FR" sz="2800" b="1" dirty="0" err="1">
                <a:effectLst/>
                <a:latin typeface="Comic Sans MS" panose="030F0702030302020204" pitchFamily="66" charset="0"/>
                <a:ea typeface="Times New Roman" panose="02020603050405020304" pitchFamily="18" charset="0"/>
                <a:cs typeface="Times New Roman" panose="02020603050405020304" pitchFamily="18" charset="0"/>
              </a:rPr>
              <a:t>A.m</a:t>
            </a:r>
            <a:r>
              <a:rPr lang="fr-FR" sz="2800" b="1" baseline="-25000" dirty="0" err="1">
                <a:effectLst/>
                <a:latin typeface="Comic Sans MS" panose="030F0702030302020204" pitchFamily="66" charset="0"/>
                <a:ea typeface="Times New Roman" panose="02020603050405020304" pitchFamily="18" charset="0"/>
                <a:cs typeface="Times New Roman" panose="02020603050405020304" pitchFamily="18" charset="0"/>
              </a:rPr>
              <a:t>nucléon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15847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Les elements chimiques"/>
  <p:tag name="ISPRING_FIRST_PUBLISH"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208</TotalTime>
  <Words>794</Words>
  <Application>Microsoft Office PowerPoint</Application>
  <PresentationFormat>Grand écran</PresentationFormat>
  <Paragraphs>98</Paragraphs>
  <Slides>16</Slides>
  <Notes>16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Calibri Light</vt:lpstr>
      <vt:lpstr>Comic Sans MS</vt:lpstr>
      <vt:lpstr>Symbol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elements chimiques</dc:title>
  <dc:creator>Thierry Chauvet</dc:creator>
  <cp:lastModifiedBy>Thierry Chauvet</cp:lastModifiedBy>
  <cp:revision>12</cp:revision>
  <dcterms:created xsi:type="dcterms:W3CDTF">2023-08-16T14:05:36Z</dcterms:created>
  <dcterms:modified xsi:type="dcterms:W3CDTF">2025-07-10T15:42:59Z</dcterms:modified>
</cp:coreProperties>
</file>